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80" r:id="rId5"/>
  </p:sldMasterIdLst>
  <p:notesMasterIdLst>
    <p:notesMasterId r:id="rId47"/>
  </p:notesMasterIdLst>
  <p:handoutMasterIdLst>
    <p:handoutMasterId r:id="rId48"/>
  </p:handoutMasterIdLst>
  <p:sldIdLst>
    <p:sldId id="336" r:id="rId6"/>
    <p:sldId id="338" r:id="rId7"/>
    <p:sldId id="339" r:id="rId8"/>
    <p:sldId id="2519" r:id="rId9"/>
    <p:sldId id="568" r:id="rId10"/>
    <p:sldId id="569" r:id="rId11"/>
    <p:sldId id="353" r:id="rId12"/>
    <p:sldId id="2522" r:id="rId13"/>
    <p:sldId id="2523" r:id="rId14"/>
    <p:sldId id="2521" r:id="rId15"/>
    <p:sldId id="2514" r:id="rId16"/>
    <p:sldId id="355" r:id="rId17"/>
    <p:sldId id="2504" r:id="rId18"/>
    <p:sldId id="2147483188" r:id="rId19"/>
    <p:sldId id="2147483189" r:id="rId20"/>
    <p:sldId id="2147483190" r:id="rId21"/>
    <p:sldId id="269" r:id="rId22"/>
    <p:sldId id="2506" r:id="rId23"/>
    <p:sldId id="415" r:id="rId24"/>
    <p:sldId id="357" r:id="rId25"/>
    <p:sldId id="2515" r:id="rId26"/>
    <p:sldId id="2516" r:id="rId27"/>
    <p:sldId id="2517" r:id="rId28"/>
    <p:sldId id="438" r:id="rId29"/>
    <p:sldId id="476" r:id="rId30"/>
    <p:sldId id="445" r:id="rId31"/>
    <p:sldId id="2518" r:id="rId32"/>
    <p:sldId id="452" r:id="rId33"/>
    <p:sldId id="454" r:id="rId34"/>
    <p:sldId id="482" r:id="rId35"/>
    <p:sldId id="466" r:id="rId36"/>
    <p:sldId id="2147483191" r:id="rId37"/>
    <p:sldId id="503" r:id="rId38"/>
    <p:sldId id="322" r:id="rId39"/>
    <p:sldId id="507" r:id="rId40"/>
    <p:sldId id="412" r:id="rId41"/>
    <p:sldId id="567" r:id="rId42"/>
    <p:sldId id="2508" r:id="rId43"/>
    <p:sldId id="327" r:id="rId44"/>
    <p:sldId id="2147483187" r:id="rId45"/>
    <p:sldId id="510" r:id="rId46"/>
  </p:sldIdLst>
  <p:sldSz cx="9144000" cy="6858000" type="screen4x3"/>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68498" autoAdjust="0"/>
  </p:normalViewPr>
  <p:slideViewPr>
    <p:cSldViewPr>
      <p:cViewPr varScale="1">
        <p:scale>
          <a:sx n="66" d="100"/>
          <a:sy n="66" d="100"/>
        </p:scale>
        <p:origin x="2436" y="96"/>
      </p:cViewPr>
      <p:guideLst>
        <p:guide orient="horz" pos="2160"/>
        <p:guide pos="2880"/>
      </p:guideLst>
    </p:cSldViewPr>
  </p:slideViewPr>
  <p:notesTextViewPr>
    <p:cViewPr>
      <p:scale>
        <a:sx n="1" d="1"/>
        <a:sy n="1" d="1"/>
      </p:scale>
      <p:origin x="0" y="0"/>
    </p:cViewPr>
  </p:notesTextViewPr>
  <p:sorterViewPr>
    <p:cViewPr>
      <p:scale>
        <a:sx n="190" d="100"/>
        <a:sy n="190" d="100"/>
      </p:scale>
      <p:origin x="0" y="0"/>
    </p:cViewPr>
  </p:sorterViewPr>
  <p:notesViewPr>
    <p:cSldViewPr>
      <p:cViewPr varScale="1">
        <p:scale>
          <a:sx n="78" d="100"/>
          <a:sy n="78" d="100"/>
        </p:scale>
        <p:origin x="282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1FA8FA-1498-471A-B0B0-BF4DD3B2EE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D15989-BADF-465B-9458-431C30DB32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9A3C65-196D-4B94-B023-5538F7C380CE}" type="datetimeFigureOut">
              <a:rPr lang="en-US" smtClean="0"/>
              <a:t>10/7/2026</a:t>
            </a:fld>
            <a:endParaRPr lang="en-US"/>
          </a:p>
        </p:txBody>
      </p:sp>
      <p:sp>
        <p:nvSpPr>
          <p:cNvPr id="4" name="Footer Placeholder 3">
            <a:extLst>
              <a:ext uri="{FF2B5EF4-FFF2-40B4-BE49-F238E27FC236}">
                <a16:creationId xmlns:a16="http://schemas.microsoft.com/office/drawing/2014/main" id="{A407CAA5-A076-4810-BE3C-89895062A6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C5DA79-F686-4E27-A45C-7A6E8346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51DA06-85DF-4AF5-B70D-C3CC1B989458}" type="slidenum">
              <a:rPr lang="en-US" smtClean="0"/>
              <a:t>‹#›</a:t>
            </a:fld>
            <a:endParaRPr lang="en-US"/>
          </a:p>
        </p:txBody>
      </p:sp>
    </p:spTree>
    <p:extLst>
      <p:ext uri="{BB962C8B-B14F-4D97-AF65-F5344CB8AC3E}">
        <p14:creationId xmlns:p14="http://schemas.microsoft.com/office/powerpoint/2010/main" val="4262006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100669-B86F-43B3-B4C0-CA00292A232B}" type="datetimeFigureOut">
              <a:rPr lang="en-US" smtClean="0"/>
              <a:t>10/7/2026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AB8827-B6A7-4E6F-A694-1EEA6F41B125}" type="slidenum">
              <a:rPr lang="en-US" smtClean="0"/>
              <a:t>‹#›</a:t>
            </a:fld>
            <a:endParaRPr lang="en-US"/>
          </a:p>
        </p:txBody>
      </p:sp>
    </p:spTree>
    <p:extLst>
      <p:ext uri="{BB962C8B-B14F-4D97-AF65-F5344CB8AC3E}">
        <p14:creationId xmlns:p14="http://schemas.microsoft.com/office/powerpoint/2010/main" val="1715428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Hello and welcome to this year’s benefits open enrollment presentation. During this presentation, you will be provided with an overview of the plans offered to eligible employees and family members, along with resources available to assist you with any benefit-related issues now and throughout the year.</a:t>
            </a:r>
            <a:endParaRPr lang="en-US"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914F74D2-A347-441E-B0F0-B12D55ABD392}" type="slidenum">
              <a:rPr lang="en-US" smtClean="0">
                <a:solidFill>
                  <a:prstClr val="black"/>
                </a:solidFill>
              </a:rPr>
              <a:t>1</a:t>
            </a:fld>
            <a:endParaRPr lang="en-US">
              <a:solidFill>
                <a:prstClr val="black"/>
              </a:solidFill>
            </a:endParaRPr>
          </a:p>
        </p:txBody>
      </p:sp>
    </p:spTree>
    <p:extLst>
      <p:ext uri="{BB962C8B-B14F-4D97-AF65-F5344CB8AC3E}">
        <p14:creationId xmlns:p14="http://schemas.microsoft.com/office/powerpoint/2010/main" val="1992221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Aptos" panose="020B0004020202020204" pitchFamily="34" charset="0"/>
                <a:cs typeface="Aptos" panose="020B0004020202020204" pitchFamily="34" charset="0"/>
              </a:rPr>
              <a:t>The benefits open enrollment period is your opportunity to make changes to your benefit elections and review which dependents you will cover. All benefit elections and changes will take effect on January 1st, and payroll deductions will begin </a:t>
            </a:r>
            <a:r>
              <a:rPr lang="en-US" sz="1200" dirty="0">
                <a:effectLst/>
                <a:highlight>
                  <a:srgbClr val="FFFF00"/>
                </a:highlight>
                <a:latin typeface="Aptos" panose="020B0004020202020204" pitchFamily="34" charset="0"/>
                <a:ea typeface="Aptos" panose="020B0004020202020204" pitchFamily="34" charset="0"/>
                <a:cs typeface="Aptos" panose="020B0004020202020204" pitchFamily="34" charset="0"/>
              </a:rPr>
              <a:t>January 8</a:t>
            </a:r>
            <a:r>
              <a:rPr lang="en-US" sz="1200" baseline="30000" dirty="0">
                <a:effectLst/>
                <a:highlight>
                  <a:srgbClr val="FFFF00"/>
                </a:highlight>
                <a:latin typeface="Aptos" panose="020B0004020202020204" pitchFamily="34" charset="0"/>
                <a:ea typeface="Aptos" panose="020B0004020202020204" pitchFamily="34" charset="0"/>
                <a:cs typeface="Aptos" panose="020B0004020202020204" pitchFamily="34" charset="0"/>
              </a:rPr>
              <a:t>th</a:t>
            </a:r>
            <a:r>
              <a:rPr lang="en-US" sz="1200"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200" dirty="0">
                <a:effectLst/>
                <a:latin typeface="Aptos" panose="020B0004020202020204" pitchFamily="34" charset="0"/>
                <a:ea typeface="Aptos" panose="020B0004020202020204" pitchFamily="34" charset="0"/>
                <a:cs typeface="Aptos" panose="020B0004020202020204" pitchFamily="34" charset="0"/>
              </a:rPr>
              <a:t>. Be mindful of the enrollment deadline of November 2nd to ensure your benefits are updated without issue.</a:t>
            </a:r>
          </a:p>
          <a:p>
            <a:endParaRPr lang="en-US" baseline="0" dirty="0"/>
          </a:p>
        </p:txBody>
      </p:sp>
      <p:sp>
        <p:nvSpPr>
          <p:cNvPr id="4" name="Slide Number Placeholder 3"/>
          <p:cNvSpPr>
            <a:spLocks noGrp="1"/>
          </p:cNvSpPr>
          <p:nvPr>
            <p:ph type="sldNum" sz="quarter" idx="10"/>
          </p:nvPr>
        </p:nvSpPr>
        <p:spPr/>
        <p:txBody>
          <a:bodyPr/>
          <a:lstStyle/>
          <a:p>
            <a:fld id="{ABCB7D7F-4532-4F42-B9A9-7E16BF0C486C}" type="slidenum">
              <a:rPr lang="en-US" smtClean="0"/>
              <a:t>2</a:t>
            </a:fld>
            <a:endParaRPr lang="en-US"/>
          </a:p>
        </p:txBody>
      </p:sp>
    </p:spTree>
    <p:extLst>
      <p:ext uri="{BB962C8B-B14F-4D97-AF65-F5344CB8AC3E}">
        <p14:creationId xmlns:p14="http://schemas.microsoft.com/office/powerpoint/2010/main" val="3629725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a:effectLst/>
                <a:latin typeface="Aptos" panose="020B0004020202020204" pitchFamily="34" charset="0"/>
                <a:ea typeface="Times New Roman" panose="02020603050405020304" pitchFamily="18" charset="0"/>
                <a:cs typeface="Aptos" panose="020B0004020202020204" pitchFamily="34" charset="0"/>
              </a:rPr>
              <a:t>Open enrollment is the one time per year you can make changes to your benefit plans without a qualifying event. A qualifying event, such as marriage, divorce, or the birth of a child, allows you to make changes mid-plan year. Absent one of these events, the only time you can make changes to your benefit selection is during open enrollment. All elections are effective at the start of your plan year!</a:t>
            </a:r>
            <a:endParaRPr lang="en-US" sz="12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fld id="{E9AB8827-B6A7-4E6F-A694-1EEA6F41B125}" type="slidenum">
              <a:rPr lang="en-US" smtClean="0"/>
              <a:t>3</a:t>
            </a:fld>
            <a:endParaRPr lang="en-US"/>
          </a:p>
        </p:txBody>
      </p:sp>
    </p:spTree>
    <p:extLst>
      <p:ext uri="{BB962C8B-B14F-4D97-AF65-F5344CB8AC3E}">
        <p14:creationId xmlns:p14="http://schemas.microsoft.com/office/powerpoint/2010/main" val="344654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Changed​</a:t>
            </a:r>
          </a:p>
          <a:p>
            <a:r>
              <a:rPr lang="en-US" dirty="0"/>
              <a:t>New PPO/HDHP (HSA) Medical Plans</a:t>
            </a:r>
          </a:p>
          <a:p>
            <a:r>
              <a:rPr lang="en-US" dirty="0"/>
              <a:t>Increased Medical Plan Spousal Surcharge</a:t>
            </a:r>
          </a:p>
          <a:p>
            <a:r>
              <a:rPr lang="en-US" dirty="0"/>
              <a:t>New Dental Carrier SunLife</a:t>
            </a:r>
          </a:p>
          <a:p>
            <a:r>
              <a:rPr lang="en-US" dirty="0"/>
              <a:t>Dental Orthodontia Dependent Child(ren) Age</a:t>
            </a:r>
          </a:p>
          <a:p>
            <a:r>
              <a:rPr lang="en-US" dirty="0"/>
              <a:t>New Flexible Spending Account Custodian </a:t>
            </a:r>
            <a:r>
              <a:rPr lang="en-US" dirty="0" err="1"/>
              <a:t>Surency</a:t>
            </a:r>
            <a:endParaRPr lang="en-US" dirty="0"/>
          </a:p>
          <a:p>
            <a:endParaRPr lang="en-US" dirty="0"/>
          </a:p>
          <a:p>
            <a:r>
              <a:rPr lang="en-US" dirty="0"/>
              <a:t>What’s Hasn’t Changed​</a:t>
            </a:r>
          </a:p>
          <a:p>
            <a:r>
              <a:rPr lang="en-US" dirty="0"/>
              <a:t>Your EyeMed Vision benefits​</a:t>
            </a:r>
          </a:p>
          <a:p>
            <a:r>
              <a:rPr lang="en-US" dirty="0"/>
              <a:t>Your Mutual of Omaha Life and Long-Term Disability benefits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a:t>
            </a:fld>
            <a:endParaRPr lang="en-US"/>
          </a:p>
        </p:txBody>
      </p:sp>
    </p:spTree>
    <p:extLst>
      <p:ext uri="{BB962C8B-B14F-4D97-AF65-F5344CB8AC3E}">
        <p14:creationId xmlns:p14="http://schemas.microsoft.com/office/powerpoint/2010/main" val="3093258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baseline="0" dirty="0"/>
              <a:t>Now, we will review the medical plan options for benefit year.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5</a:t>
            </a:fld>
            <a:endParaRPr lang="en-US"/>
          </a:p>
        </p:txBody>
      </p:sp>
    </p:spTree>
    <p:extLst>
      <p:ext uri="{BB962C8B-B14F-4D97-AF65-F5344CB8AC3E}">
        <p14:creationId xmlns:p14="http://schemas.microsoft.com/office/powerpoint/2010/main" val="270840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continue to have three plans to choose from.  The Anthem Premium Copay PPO Plan, Basic Copay PPO Plan, and  The High Deductible/HSA Plan </a:t>
            </a:r>
          </a:p>
          <a:p>
            <a:endParaRPr lang="en-US" dirty="0"/>
          </a:p>
          <a:p>
            <a:r>
              <a:rPr lang="en-US" dirty="0"/>
              <a:t>First let’s go over the Premium PPO Plan:   Your annual deductible is increasing from$2,000/$4,000 to $3,000/$6,000.  Your annual out of pocket maximum increased from $5,000/$10,000 to $6,000 individual and $12,000 family.  Once you meet your deductible, you will be responsible for 20% of the cost for all services. Office Visits will go to a $30 copay.  Preventive services are covered in full.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let’s go over the Basic PPO Plan:   Your annual deductible is $5,000 individual and $10,000 Family.  Your annual out of pocket maximum will increase from $6,000/$12,000 to  $9,500 individual and $19,000 family.  Once you meet your deductible, you will be responsible for 20% of the cost for all services. This plan lowered Office Visits from $35 to $30 copay and Emergency Room visits from $350 copay to $300.  Preventive Services are covered in full.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You also have the High Deductible/HSA Plan:  Your annual deductible was updated to $3,500 Individual and $7,000 per family per the IRS guidelines for 2027.  Your annual out of pocket maximum is $4,000 per individual and $8,000 per family.  Once you meet your deductible, you will be responsible for 20% of the cost for all services.  Preventive Services are covered in full, with no deductible.  You will also </a:t>
            </a:r>
            <a:r>
              <a:rPr lang="en-US" b="0" dirty="0"/>
              <a:t>receive </a:t>
            </a:r>
            <a:r>
              <a:rPr lang="en-US" sz="1200" b="0" dirty="0">
                <a:solidFill>
                  <a:srgbClr val="539A37"/>
                </a:solidFill>
              </a:rPr>
              <a:t>$25 per pay for single or $50 per pay for all other tiers into your</a:t>
            </a:r>
            <a:r>
              <a:rPr lang="en-US" b="0" dirty="0"/>
              <a:t> Health Savings Account from Clermont County to help offset your medical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r>
              <a:rPr lang="en-US" dirty="0"/>
              <a:t>Please note that the medical plan spousal surcharge has increased from $50 to $125 per pay for spousal coverage if the spouse has medical available through their own employer.</a:t>
            </a:r>
          </a:p>
        </p:txBody>
      </p:sp>
      <p:sp>
        <p:nvSpPr>
          <p:cNvPr id="4" name="Slide Number Placeholder 3"/>
          <p:cNvSpPr>
            <a:spLocks noGrp="1"/>
          </p:cNvSpPr>
          <p:nvPr>
            <p:ph type="sldNum" sz="quarter" idx="5"/>
          </p:nvPr>
        </p:nvSpPr>
        <p:spPr/>
        <p:txBody>
          <a:bodyPr/>
          <a:lstStyle/>
          <a:p>
            <a:fld id="{E9AB8827-B6A7-4E6F-A694-1EEA6F41B125}" type="slidenum">
              <a:rPr lang="en-US" smtClean="0"/>
              <a:t>6</a:t>
            </a:fld>
            <a:endParaRPr lang="en-US"/>
          </a:p>
        </p:txBody>
      </p:sp>
    </p:spTree>
    <p:extLst>
      <p:ext uri="{BB962C8B-B14F-4D97-AF65-F5344CB8AC3E}">
        <p14:creationId xmlns:p14="http://schemas.microsoft.com/office/powerpoint/2010/main" val="2712093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Here are some further examples of what your cost sharing would be for each plan option, focused specifically on prescription drug benefits. </a:t>
            </a:r>
            <a:endParaRPr lang="en-US" sz="1200" dirty="0">
              <a:effectLst/>
              <a:latin typeface="Aptos" panose="020B0004020202020204" pitchFamily="34" charset="0"/>
              <a:ea typeface="Aptos" panose="020B0004020202020204" pitchFamily="34" charset="0"/>
              <a:cs typeface="Aptos" panose="020B0004020202020204" pitchFamily="34" charset="0"/>
            </a:endParaRPr>
          </a:p>
          <a:p>
            <a:r>
              <a:rPr lang="en-US" dirty="0"/>
              <a:t>Let’s take a moment to review your Prescription drug cost as we have changes to some of the copay cost we will also share in next slides saving solutions.</a:t>
            </a:r>
          </a:p>
          <a:p>
            <a:endParaRPr lang="en-US" dirty="0"/>
          </a:p>
          <a:p>
            <a:r>
              <a:rPr lang="en-US" dirty="0"/>
              <a:t>First let’s look at the Premium Copay PPO Plan: There is no deductible for this plan</a:t>
            </a:r>
          </a:p>
          <a:p>
            <a:r>
              <a:rPr lang="en-US" dirty="0"/>
              <a:t>Retail: Generic:  $15 copay,  Preferred Brand Name:  $50 Copay Non-Preferred Brand Name &amp; Preferred Specialty increase from $70 to $90 copay</a:t>
            </a:r>
          </a:p>
          <a:p>
            <a:r>
              <a:rPr lang="en-US" dirty="0"/>
              <a:t>Mail-Order: Generic:  $30 copay, Preferred Brand Name:  $100 Copay, Non- Preferred Brand Name $180 Copay</a:t>
            </a:r>
          </a:p>
          <a:p>
            <a:endParaRPr lang="en-US" dirty="0"/>
          </a:p>
          <a:p>
            <a:r>
              <a:rPr lang="en-US" dirty="0"/>
              <a:t>Next let’s look at the Basic Copay PPO Plan: There is no deductible for this plan</a:t>
            </a:r>
          </a:p>
          <a:p>
            <a:r>
              <a:rPr lang="en-US" dirty="0"/>
              <a:t>Retail: Generic:  $15 copay, Preferred Brand Name:  $50 Copay, Non- Preferred Brand Name &amp; Preferred Specialty lowered cost from $100 to $90 Copay</a:t>
            </a:r>
          </a:p>
          <a:p>
            <a:r>
              <a:rPr lang="en-US" dirty="0"/>
              <a:t>Mail-Order: Generic:  $30 copay, Preferred Brand Name:  $100 Copay, Non- Preferred Brand Name lowered from $200 Copay to $180.</a:t>
            </a:r>
          </a:p>
          <a:p>
            <a:endParaRPr lang="en-US"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7</a:t>
            </a:fld>
            <a:endParaRPr lang="en-US"/>
          </a:p>
        </p:txBody>
      </p:sp>
    </p:spTree>
    <p:extLst>
      <p:ext uri="{BB962C8B-B14F-4D97-AF65-F5344CB8AC3E}">
        <p14:creationId xmlns:p14="http://schemas.microsoft.com/office/powerpoint/2010/main" val="690051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Maintenance drugs are medications taken everyday for conditions like high blood pressure, asthma, heartburn, thyroid disease or diabetes. ​</a:t>
            </a:r>
          </a:p>
          <a:p>
            <a:r>
              <a:rPr lang="en-US" dirty="0"/>
              <a:t>When using this benefit, you must fill prescriptions for maintenance drugs at an Rx Maintenance 90 pharmacy or through home delivery. ​</a:t>
            </a:r>
          </a:p>
          <a:p>
            <a:r>
              <a:rPr lang="en-US" dirty="0"/>
              <a:t>Members impacted will be notified by Anthem by mail and will have  (2) 30-day courtesy fills before switching to the 90-day fill.​</a:t>
            </a:r>
          </a:p>
          <a:p>
            <a:endParaRPr lang="en-US" dirty="0"/>
          </a:p>
          <a:p>
            <a:r>
              <a:rPr lang="en-US" dirty="0"/>
              <a:t>Benefits of this program are:​</a:t>
            </a:r>
          </a:p>
          <a:p>
            <a:r>
              <a:rPr lang="en-US" dirty="0"/>
              <a:t>Getting a 90-day fill but paying for only 60-day.​</a:t>
            </a:r>
          </a:p>
          <a:p>
            <a:r>
              <a:rPr lang="en-US" dirty="0"/>
              <a:t>Members receiving 90-day fills at a time, there is a higher rate of coherence with maintenance medications​.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8</a:t>
            </a:fld>
            <a:endParaRPr lang="en-US"/>
          </a:p>
        </p:txBody>
      </p:sp>
    </p:spTree>
    <p:extLst>
      <p:ext uri="{BB962C8B-B14F-4D97-AF65-F5344CB8AC3E}">
        <p14:creationId xmlns:p14="http://schemas.microsoft.com/office/powerpoint/2010/main" val="3441545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CarelonRx's</a:t>
            </a:r>
            <a:r>
              <a:rPr lang="en-US" dirty="0"/>
              <a:t> Cost Relief program helps members get specialty drugs at NO out-of-pocket cost. The program works by: ​</a:t>
            </a:r>
          </a:p>
          <a:p>
            <a:r>
              <a:rPr lang="en-US" dirty="0"/>
              <a:t>Accessing manufacturer copay assistance. The program works with drug manufacturers to get copay card assistance and maximize available dollars. ​</a:t>
            </a:r>
          </a:p>
          <a:p>
            <a:r>
              <a:rPr lang="en-US" dirty="0"/>
              <a:t>Managing enrollment and renewals: ​</a:t>
            </a:r>
          </a:p>
          <a:p>
            <a:r>
              <a:rPr lang="en-US" dirty="0"/>
              <a:t>The program offers personalized enrollment support and manages renewals. ​</a:t>
            </a:r>
          </a:p>
          <a:p>
            <a:r>
              <a:rPr lang="en-US" dirty="0"/>
              <a:t>Specialists provide outreach to manage and coordinate complex and expensive specialty medications. ​</a:t>
            </a:r>
          </a:p>
          <a:p>
            <a:r>
              <a:rPr lang="en-US" dirty="0"/>
              <a:t>Members can enroll at any time, but members must sign up. This program benefit is not automatic. ​</a:t>
            </a:r>
          </a:p>
          <a:p>
            <a:r>
              <a:rPr lang="en-US" dirty="0"/>
              <a:t>Only eligible prescriptions filled after enrollment into the program will have a $0 out-of-pocket cost. ​</a:t>
            </a:r>
          </a:p>
          <a:p>
            <a:r>
              <a:rPr lang="en-US" dirty="0"/>
              <a:t>If a member renews in a plan that includes Cost Relief, they won't need to re-enroll each year.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9</a:t>
            </a:fld>
            <a:endParaRPr lang="en-US"/>
          </a:p>
        </p:txBody>
      </p:sp>
    </p:spTree>
    <p:extLst>
      <p:ext uri="{BB962C8B-B14F-4D97-AF65-F5344CB8AC3E}">
        <p14:creationId xmlns:p14="http://schemas.microsoft.com/office/powerpoint/2010/main" val="2907969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work processed through a stand-alone LabCorp/Quest location or a facility that sends labs to LabCorp to be processed is covered at 100% as long as it is a covered lab service​</a:t>
            </a:r>
          </a:p>
          <a:p>
            <a:endParaRPr lang="en-US" dirty="0"/>
          </a:p>
          <a:p>
            <a:r>
              <a:rPr lang="en-US" dirty="0"/>
              <a:t>12 Chiropractic visits are covered per plan year​. After 12 visits check with your provider on contracted rates​</a:t>
            </a:r>
          </a:p>
          <a:p>
            <a:endParaRPr lang="en-US" dirty="0"/>
          </a:p>
          <a:p>
            <a:r>
              <a:rPr lang="en-US" dirty="0"/>
              <a:t>30 Physical Therapy visits per plan year​. In-office visits cost a Specialty Copay​. Outpatient visits are subjected to deductible and coinsurance​</a:t>
            </a:r>
          </a:p>
          <a:p>
            <a:endParaRPr lang="en-US" dirty="0"/>
          </a:p>
          <a:p>
            <a:r>
              <a:rPr lang="en-US" dirty="0"/>
              <a:t>24/7 </a:t>
            </a:r>
            <a:r>
              <a:rPr lang="en-US" dirty="0" err="1"/>
              <a:t>NurseLine</a:t>
            </a:r>
            <a:r>
              <a:rPr lang="en-US" dirty="0"/>
              <a:t>, you can connect with a registered nurse who will answer your health questions anytime, day or night. They can help you decide where to go for care and find doctors and other care providers in your area.</a:t>
            </a:r>
          </a:p>
          <a:p>
            <a:endParaRPr lang="en-US" dirty="0"/>
          </a:p>
          <a:p>
            <a:r>
              <a:rPr lang="en-US" dirty="0"/>
              <a:t>24/7 digital support, Building Healthy Families is here to help your family with everything from preconception and pregnancy to childbirth and early childhood. The program features an extensive content library to support diverse families, including single parents, same-sex, or multicultural couples. Log in to anthem.com or the Sydney app to access the library and other tools, such as fertility, diaper change, and feeding trackers; due date calculators; and blood pressure monitoring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10</a:t>
            </a:fld>
            <a:endParaRPr lang="en-US"/>
          </a:p>
        </p:txBody>
      </p:sp>
    </p:spTree>
    <p:extLst>
      <p:ext uri="{BB962C8B-B14F-4D97-AF65-F5344CB8AC3E}">
        <p14:creationId xmlns:p14="http://schemas.microsoft.com/office/powerpoint/2010/main" val="1020341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may be asking,  what plan should I choose?</a:t>
            </a:r>
          </a:p>
          <a:p>
            <a:endParaRPr lang="en-US" dirty="0"/>
          </a:p>
          <a:p>
            <a:pPr>
              <a:buFont typeface="Wingdings" panose="05000000000000000000" pitchFamily="2" charset="2"/>
              <a:buChar char="ü"/>
            </a:pPr>
            <a:r>
              <a:rPr lang="en-US" sz="2400" dirty="0"/>
              <a:t>Review your prior year’s medical expenses</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Review your total claim costs</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Ask yourself these questions:</a:t>
            </a:r>
          </a:p>
          <a:p>
            <a:pPr marL="800100" lvl="1" indent="-342900">
              <a:buFont typeface="Arial" panose="020B0604020202020204" pitchFamily="34" charset="0"/>
              <a:buChar char="•"/>
            </a:pPr>
            <a:r>
              <a:rPr lang="en-US" sz="2000" dirty="0">
                <a:solidFill>
                  <a:srgbClr val="539A37"/>
                </a:solidFill>
              </a:rPr>
              <a:t>Do I anticipate any surgeries or hospitalizations for me or my family in the upcoming year?</a:t>
            </a:r>
          </a:p>
          <a:p>
            <a:pPr marL="800100" lvl="1" indent="-342900">
              <a:buFont typeface="Arial" panose="020B0604020202020204" pitchFamily="34" charset="0"/>
              <a:buChar char="•"/>
            </a:pPr>
            <a:r>
              <a:rPr lang="en-US" sz="2000" dirty="0">
                <a:solidFill>
                  <a:srgbClr val="539A37"/>
                </a:solidFill>
              </a:rPr>
              <a:t>Do I prefer a higher deductible with a lower payroll deduction?</a:t>
            </a:r>
          </a:p>
          <a:p>
            <a:pPr marL="800100" lvl="1" indent="-342900">
              <a:buFont typeface="Arial" panose="020B0604020202020204" pitchFamily="34" charset="0"/>
              <a:buChar char="•"/>
            </a:pPr>
            <a:r>
              <a:rPr lang="en-US" sz="2000" dirty="0">
                <a:solidFill>
                  <a:srgbClr val="539A37"/>
                </a:solidFill>
              </a:rPr>
              <a:t>Am I prepared to pay the high deductible in case of an unexpected medical event?</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11</a:t>
            </a:fld>
            <a:endParaRPr lang="en-US"/>
          </a:p>
        </p:txBody>
      </p:sp>
    </p:spTree>
    <p:extLst>
      <p:ext uri="{BB962C8B-B14F-4D97-AF65-F5344CB8AC3E}">
        <p14:creationId xmlns:p14="http://schemas.microsoft.com/office/powerpoint/2010/main" val="4030801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CEBCO Wellbeing Rewards Program is another great way to earn money for focusing on your health. Employees and covered spouses can each earn up to $200 annually.</a:t>
            </a:r>
          </a:p>
          <a:p>
            <a:endParaRPr lang="en-US" dirty="0"/>
          </a:p>
          <a:p>
            <a:r>
              <a:rPr lang="en-US" dirty="0"/>
              <a:t>Core Objectives of program: Improve overall population health, Encourage preventive care utilization, Identify health risks early, Reduce long-term claims costs</a:t>
            </a:r>
          </a:p>
          <a:p>
            <a:r>
              <a:rPr lang="en-US" dirty="0"/>
              <a:t>Increase member engagement with Anthem tools and resources</a:t>
            </a:r>
          </a:p>
          <a:p>
            <a:endParaRPr lang="en-US" dirty="0"/>
          </a:p>
          <a:p>
            <a:r>
              <a:rPr lang="en-US" dirty="0"/>
              <a:t>Common Eligible Activities</a:t>
            </a:r>
          </a:p>
          <a:p>
            <a:r>
              <a:rPr lang="en-US" dirty="0"/>
              <a:t>1.) Health Assessments - Online questionnaire through Anthem’s member portal - Covers lifestyle, medical history, and risk factors</a:t>
            </a:r>
          </a:p>
          <a:p>
            <a:r>
              <a:rPr lang="en-US" dirty="0"/>
              <a:t>2.) Biometric Screenings - Can be completed at LabCorp at $0 dollars - Includes metrics like: Blood pressure, Cholesterol, Glucose and BMI</a:t>
            </a:r>
          </a:p>
          <a:p>
            <a:r>
              <a:rPr lang="en-US" dirty="0"/>
              <a:t>3.) Preventive Exams – Annual well exams; Age/Gender appropriate screenings</a:t>
            </a:r>
          </a:p>
          <a:p>
            <a:r>
              <a:rPr lang="en-US" dirty="0"/>
              <a:t>4.) Wellness Programs/Coaching – Weight management and condition management like diabetes and hypertension</a:t>
            </a:r>
          </a:p>
          <a:p>
            <a:r>
              <a:rPr lang="en-US" dirty="0"/>
              <a:t>5.) Participating in Wellness Activities like walking challenges you can earn dollars.</a:t>
            </a:r>
          </a:p>
          <a:p>
            <a:endParaRPr lang="en-US" dirty="0"/>
          </a:p>
          <a:p>
            <a:r>
              <a:rPr lang="en-US" dirty="0"/>
              <a:t>Reward Structure is Dollar based incentives.  Redeeming your rewards through Digital gift cards on My Health Dashboard – Redeem Rewards. You can choose from different vendors like Amazon, Mastercard, The Home Depot and </a:t>
            </a:r>
            <a:r>
              <a:rPr lang="en-US" dirty="0" err="1"/>
              <a:t>UberEats</a:t>
            </a:r>
            <a:r>
              <a:rPr lang="en-US" dirty="0"/>
              <a:t>. You can elect to redeem your entire balance with one digital card or can divide your balance on multiple cards.</a:t>
            </a:r>
          </a:p>
          <a:p>
            <a:endParaRPr lang="en-US" dirty="0"/>
          </a:p>
          <a:p>
            <a:r>
              <a:rPr lang="en-US" dirty="0"/>
              <a:t>Timeline: Activities are defined within the plan window July 1</a:t>
            </a:r>
            <a:r>
              <a:rPr lang="en-US" baseline="30000" dirty="0"/>
              <a:t>st</a:t>
            </a:r>
            <a:r>
              <a:rPr lang="en-US" dirty="0"/>
              <a:t> through June 30st.   Rewards are paid after verification of completion and may have a lag of a few days to weeks. </a:t>
            </a:r>
          </a:p>
        </p:txBody>
      </p:sp>
      <p:sp>
        <p:nvSpPr>
          <p:cNvPr id="4" name="Slide Number Placeholder 3"/>
          <p:cNvSpPr>
            <a:spLocks noGrp="1"/>
          </p:cNvSpPr>
          <p:nvPr>
            <p:ph type="sldNum" sz="quarter" idx="5"/>
          </p:nvPr>
        </p:nvSpPr>
        <p:spPr/>
        <p:txBody>
          <a:bodyPr/>
          <a:lstStyle/>
          <a:p>
            <a:fld id="{E9AB8827-B6A7-4E6F-A694-1EEA6F41B125}" type="slidenum">
              <a:rPr lang="en-US" smtClean="0"/>
              <a:t>12</a:t>
            </a:fld>
            <a:endParaRPr lang="en-US"/>
          </a:p>
        </p:txBody>
      </p:sp>
    </p:spTree>
    <p:extLst>
      <p:ext uri="{BB962C8B-B14F-4D97-AF65-F5344CB8AC3E}">
        <p14:creationId xmlns:p14="http://schemas.microsoft.com/office/powerpoint/2010/main" val="1830354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799" y="4343400"/>
            <a:ext cx="5924702" cy="4114800"/>
          </a:xfrm>
        </p:spPr>
        <p:txBody>
          <a:bodyPr/>
          <a:lstStyle/>
          <a:p>
            <a:pPr>
              <a:buFont typeface="Arial" charset="0"/>
              <a:buNone/>
            </a:pPr>
            <a:r>
              <a:rPr lang="en-US" sz="1000" b="1" dirty="0">
                <a:solidFill>
                  <a:srgbClr val="000000"/>
                </a:solidFill>
                <a:latin typeface="Arial" charset="0"/>
                <a:ea typeface="Arial" charset="0"/>
                <a:cs typeface="Arial" charset="0"/>
              </a:rPr>
              <a:t>Virtual Visits. </a:t>
            </a:r>
            <a:r>
              <a:rPr lang="en-US" sz="1000" dirty="0">
                <a:solidFill>
                  <a:srgbClr val="000000"/>
                </a:solidFill>
                <a:latin typeface="Arial" charset="0"/>
                <a:ea typeface="Arial" charset="0"/>
                <a:cs typeface="Arial" charset="0"/>
              </a:rPr>
              <a:t>Get access to care online, at any time.</a:t>
            </a:r>
          </a:p>
          <a:p>
            <a:pPr>
              <a:buFont typeface="Arial" charset="0"/>
              <a:buNone/>
            </a:pPr>
            <a:endParaRPr lang="en-US" sz="1000" dirty="0">
              <a:solidFill>
                <a:srgbClr val="000000"/>
              </a:solidFill>
              <a:latin typeface="Arial" charset="0"/>
              <a:ea typeface="Arial" charset="0"/>
              <a:cs typeface="Arial" charset="0"/>
            </a:endParaRPr>
          </a:p>
          <a:p>
            <a:pPr marL="0" marR="0" indent="0" algn="l" defTabSz="914400" rtl="0" eaLnBrk="1" fontAlgn="auto" latinLnBrk="0" hangingPunct="1">
              <a:lnSpc>
                <a:spcPct val="100000"/>
              </a:lnSpc>
              <a:buClrTx/>
              <a:buSzTx/>
              <a:buFont typeface="Arial" charset="0"/>
              <a:buNone/>
              <a:tabLst/>
              <a:defRPr/>
            </a:pPr>
            <a:r>
              <a:rPr lang="en-US" sz="1000" dirty="0">
                <a:solidFill>
                  <a:srgbClr val="000000"/>
                </a:solidFill>
                <a:latin typeface="Arial" charset="0"/>
                <a:ea typeface="Arial" charset="0"/>
                <a:cs typeface="Arial" charset="0"/>
              </a:rPr>
              <a:t>When you need care - anytime, day or night - Virtual Visits can be a convenient option.  From treating flu and fevers to caring for migraines and allergies, you can talk to a doctor by video or phone 24/7.</a:t>
            </a:r>
          </a:p>
          <a:p>
            <a:pPr marL="0" indent="0">
              <a:lnSpc>
                <a:spcPct val="119000"/>
              </a:lnSpc>
              <a:spcBef>
                <a:spcPts val="0"/>
              </a:spcBef>
              <a:spcAft>
                <a:spcPts val="600"/>
              </a:spcAft>
              <a:buNone/>
            </a:pPr>
            <a:r>
              <a:rPr lang="en-US" sz="1000" kern="1400" dirty="0">
                <a:ln>
                  <a:noFill/>
                </a:ln>
                <a:effectLst/>
              </a:rPr>
              <a:t>LiveHealth Online Psychiatric lets you visit a psychiatrist or therapist through video chat on your computer or smartphone. Members can see a therapist for 45-minute counseling sessions. Members can also see a Psychiatrist for assistance with managing psychiatric medications but cannot prescribe medication.</a:t>
            </a:r>
            <a:endParaRPr lang="en-US" sz="1000" dirty="0">
              <a:cs typeface="Calibri" panose="020F0502020204030204"/>
            </a:endParaRPr>
          </a:p>
          <a:p>
            <a:pPr marL="0" marR="0" indent="0" algn="l">
              <a:lnSpc>
                <a:spcPct val="119000"/>
              </a:lnSpc>
              <a:spcBef>
                <a:spcPts val="0"/>
              </a:spcBef>
              <a:spcAft>
                <a:spcPts val="600"/>
              </a:spcAft>
              <a:buNone/>
            </a:pPr>
            <a:r>
              <a:rPr lang="en-US" sz="1000" kern="1400" dirty="0">
                <a:ln>
                  <a:noFill/>
                </a:ln>
                <a:effectLst/>
                <a:latin typeface="Franklin Gothic Medium" panose="020B0603020102020204" pitchFamily="34" charset="0"/>
              </a:rPr>
              <a:t>Both LiveHealth Online Medical and Psychiatric </a:t>
            </a:r>
            <a:r>
              <a:rPr lang="en-US" sz="1000" kern="1400" dirty="0">
                <a:latin typeface="Franklin Gothic Medium" panose="020B0603020102020204" pitchFamily="34" charset="0"/>
              </a:rPr>
              <a:t>provide</a:t>
            </a:r>
            <a:r>
              <a:rPr lang="en-US" sz="1000" kern="1400" dirty="0">
                <a:ln>
                  <a:noFill/>
                </a:ln>
                <a:effectLst/>
                <a:latin typeface="Franklin Gothic Medium" panose="020B0603020102020204" pitchFamily="34" charset="0"/>
              </a:rPr>
              <a:t> unlimited visits and are provided at a </a:t>
            </a:r>
            <a:r>
              <a:rPr lang="en-US" sz="1000" kern="1400" dirty="0">
                <a:ln>
                  <a:noFill/>
                </a:ln>
                <a:solidFill>
                  <a:srgbClr val="C00000"/>
                </a:solidFill>
                <a:effectLst/>
                <a:latin typeface="Franklin Gothic Medium" panose="020B0603020102020204" pitchFamily="34" charset="0"/>
              </a:rPr>
              <a:t>$0</a:t>
            </a:r>
            <a:r>
              <a:rPr lang="en-US" sz="1000" kern="1400" dirty="0">
                <a:ln>
                  <a:noFill/>
                </a:ln>
                <a:effectLst/>
                <a:latin typeface="Franklin Gothic Medium" panose="020B0603020102020204" pitchFamily="34" charset="0"/>
              </a:rPr>
              <a:t> </a:t>
            </a:r>
            <a:r>
              <a:rPr lang="en-US" sz="1000" kern="1400" dirty="0">
                <a:latin typeface="Franklin Gothic Medium" panose="020B0603020102020204" pitchFamily="34" charset="0"/>
              </a:rPr>
              <a:t>cost for Co-pay plans &amp; $55 per visit for High-Deductible Plan.</a:t>
            </a:r>
            <a:endParaRPr lang="en-US" sz="1000" kern="1400" dirty="0">
              <a:ln>
                <a:noFill/>
              </a:ln>
              <a:effectLst/>
              <a:latin typeface="Franklin Gothic Medium" panose="020B0603020102020204" pitchFamily="34" charset="0"/>
            </a:endParaRPr>
          </a:p>
          <a:p>
            <a:pPr marL="0" marR="0" indent="0" algn="l">
              <a:lnSpc>
                <a:spcPct val="119000"/>
              </a:lnSpc>
              <a:spcBef>
                <a:spcPts val="0"/>
              </a:spcBef>
              <a:spcAft>
                <a:spcPts val="600"/>
              </a:spcAft>
              <a:buNone/>
            </a:pPr>
            <a:r>
              <a:rPr lang="en-US" sz="800" kern="1400" dirty="0"/>
              <a:t>Available through the </a:t>
            </a:r>
            <a:r>
              <a:rPr lang="en-US" sz="800" kern="1400" dirty="0">
                <a:solidFill>
                  <a:schemeClr val="accent1"/>
                </a:solidFill>
                <a:latin typeface="Franklin Gothic Medium" panose="020B0603020102020204" pitchFamily="34" charset="0"/>
              </a:rPr>
              <a:t>Sydney App, Anthem.com, LiveHealthOnline.com or LiveHealth App</a:t>
            </a:r>
            <a:endParaRPr lang="en-US" sz="800" kern="1400" dirty="0">
              <a:ln>
                <a:noFill/>
              </a:ln>
              <a:solidFill>
                <a:schemeClr val="accent1"/>
              </a:solidFill>
              <a:effectLst/>
              <a:latin typeface="Franklin Gothic Medium" panose="020B0603020102020204" pitchFamily="34" charset="0"/>
            </a:endParaRPr>
          </a:p>
          <a:p>
            <a:pPr marL="0" marR="0" indent="0" algn="l" defTabSz="914400" rtl="0" eaLnBrk="1" fontAlgn="auto" latinLnBrk="0" hangingPunct="1">
              <a:lnSpc>
                <a:spcPct val="100000"/>
              </a:lnSpc>
              <a:buClrTx/>
              <a:buSzTx/>
              <a:buFont typeface="Arial" charset="0"/>
              <a:buNone/>
              <a:tabLst/>
              <a:defRPr/>
            </a:pPr>
            <a:endParaRPr lang="en-US" sz="1000" dirty="0">
              <a:solidFill>
                <a:srgbClr val="000000"/>
              </a:solidFill>
              <a:latin typeface="Arial" charset="0"/>
              <a:ea typeface="Arial" charset="0"/>
              <a:cs typeface="Arial" charset="0"/>
            </a:endParaRPr>
          </a:p>
          <a:p>
            <a:pPr>
              <a:buFont typeface="Arial" charset="0"/>
              <a:buNone/>
            </a:pPr>
            <a:endParaRPr lang="en-US" sz="1200" dirty="0">
              <a:solidFill>
                <a:srgbClr val="000000"/>
              </a:solidFill>
              <a:latin typeface="+mn-lt"/>
              <a:cs typeface="UHC Sans Regular" charset="0"/>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14E68D1-DA12-4974-AE3B-7607461C0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1611431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Lark Diabetes Prevention Program is a digital coaching program designed to help reduce the risk of Type 2 diabetes.</a:t>
            </a:r>
          </a:p>
          <a:p>
            <a:r>
              <a:rPr lang="en-US" sz="1200" b="0" i="0" u="none" strike="noStrike" kern="1200" dirty="0">
                <a:solidFill>
                  <a:schemeClr val="tx1"/>
                </a:solidFill>
                <a:effectLst/>
                <a:latin typeface="+mn-lt"/>
                <a:ea typeface="+mn-ea"/>
                <a:cs typeface="+mn-cs"/>
              </a:rPr>
              <a:t>It includes: 24/7 coaching, Personalized guidance, A free smart scale and Fitbit after completing several weeks of the program</a:t>
            </a:r>
          </a:p>
          <a:p>
            <a:r>
              <a:rPr lang="en-US" sz="1200" b="0" i="0" u="none" strike="noStrike" kern="1200" dirty="0">
                <a:solidFill>
                  <a:schemeClr val="tx1"/>
                </a:solidFill>
                <a:effectLst/>
                <a:latin typeface="+mn-lt"/>
                <a:ea typeface="+mn-ea"/>
                <a:cs typeface="+mn-cs"/>
              </a:rPr>
              <a:t>And best of all—it’s no cost if you qualify.</a:t>
            </a:r>
          </a:p>
          <a:p>
            <a:r>
              <a:rPr lang="en-US" sz="1200" b="0" i="0" u="none" strike="noStrike" kern="1200" dirty="0">
                <a:solidFill>
                  <a:schemeClr val="tx1"/>
                </a:solidFill>
                <a:effectLst/>
                <a:latin typeface="+mn-lt"/>
                <a:ea typeface="+mn-ea"/>
                <a:cs typeface="+mn-cs"/>
              </a:rPr>
              <a:t>It’s a great tool for weight management and healthy habit-building.</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14</a:t>
            </a:fld>
            <a:endParaRPr lang="en-US"/>
          </a:p>
        </p:txBody>
      </p:sp>
    </p:spTree>
    <p:extLst>
      <p:ext uri="{BB962C8B-B14F-4D97-AF65-F5344CB8AC3E}">
        <p14:creationId xmlns:p14="http://schemas.microsoft.com/office/powerpoint/2010/main" val="2441043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Digital physical therapy program. This solution gives access to care that’s convenient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No cost, no referral, and does not count towards PT visits</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Enroll in the program</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Provide clinical information so the PT can tailor the program to you</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Select your PT, schedule first visit, and receive your Kit (tablet and motion sensors)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Complete digital sessions</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How long does the program last? </a:t>
            </a:r>
            <a:r>
              <a:rPr lang="en-US" sz="1200" b="0" i="1" u="none" strike="noStrike" kern="1200" dirty="0">
                <a:solidFill>
                  <a:schemeClr val="tx1"/>
                </a:solidFill>
                <a:effectLst/>
                <a:latin typeface="+mn-lt"/>
                <a:ea typeface="+mn-ea"/>
                <a:cs typeface="+mn-cs"/>
              </a:rPr>
              <a:t>There is no fixed time, but typically 8-12 weeks.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long do sessions last? </a:t>
            </a:r>
            <a:r>
              <a:rPr lang="en-US" sz="1200" b="0" i="1" u="none" strike="noStrike" kern="1200" dirty="0">
                <a:solidFill>
                  <a:schemeClr val="tx1"/>
                </a:solidFill>
                <a:effectLst/>
                <a:latin typeface="+mn-lt"/>
                <a:ea typeface="+mn-ea"/>
                <a:cs typeface="+mn-cs"/>
              </a:rPr>
              <a:t>Usually 20-30 minutes.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often do I perform the sessions? </a:t>
            </a:r>
            <a:r>
              <a:rPr lang="en-US" sz="1200" b="0" i="1" u="none" strike="noStrike" kern="1200" dirty="0">
                <a:solidFill>
                  <a:schemeClr val="tx1"/>
                </a:solidFill>
                <a:effectLst/>
                <a:latin typeface="+mn-lt"/>
                <a:ea typeface="+mn-ea"/>
                <a:cs typeface="+mn-cs"/>
              </a:rPr>
              <a:t>We recommend 3 to 5 days per week.</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Can I continue after the initial period? </a:t>
            </a:r>
            <a:r>
              <a:rPr lang="en-US" sz="1200" b="0" i="1" u="none" strike="noStrike" kern="1200" dirty="0">
                <a:solidFill>
                  <a:schemeClr val="tx1"/>
                </a:solidFill>
                <a:effectLst/>
                <a:latin typeface="+mn-lt"/>
                <a:ea typeface="+mn-ea"/>
                <a:cs typeface="+mn-cs"/>
              </a:rPr>
              <a:t>Yes, and you can keep your digital therapy kit.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do I contact my PT? </a:t>
            </a:r>
            <a:r>
              <a:rPr lang="en-US" sz="1200" b="0" i="1" u="none" strike="noStrike" kern="1200" dirty="0">
                <a:solidFill>
                  <a:schemeClr val="tx1"/>
                </a:solidFill>
                <a:effectLst/>
                <a:latin typeface="+mn-lt"/>
                <a:ea typeface="+mn-ea"/>
                <a:cs typeface="+mn-cs"/>
              </a:rPr>
              <a:t>Through the chat feature on the app, video calls, or by phone.</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15</a:t>
            </a:fld>
            <a:endParaRPr lang="en-US"/>
          </a:p>
        </p:txBody>
      </p:sp>
    </p:spTree>
    <p:extLst>
      <p:ext uri="{BB962C8B-B14F-4D97-AF65-F5344CB8AC3E}">
        <p14:creationId xmlns:p14="http://schemas.microsoft.com/office/powerpoint/2010/main" val="42372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Relieve pelvic health symptoms from home . 1 in 3 women suffer from pelvic health disorders including bladder issues, bowel dysfunction, and pelvic pain.</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No cost, no referral needed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Take the onboarding survey</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Select your pelvic health specialist</a:t>
            </a:r>
            <a:r>
              <a:rPr lang="en-US" sz="1200" b="0" i="0" kern="1200" dirty="0">
                <a:solidFill>
                  <a:schemeClr val="tx1"/>
                </a:solidFill>
                <a:effectLst/>
                <a:latin typeface="+mn-lt"/>
                <a:ea typeface="+mn-ea"/>
                <a:cs typeface="+mn-cs"/>
              </a:rPr>
              <a:t>​ &amp; </a:t>
            </a:r>
            <a:r>
              <a:rPr lang="en-US" sz="1200" b="0" i="0" u="none" strike="noStrike" kern="1200" dirty="0">
                <a:solidFill>
                  <a:schemeClr val="tx1"/>
                </a:solidFill>
                <a:effectLst/>
                <a:latin typeface="+mn-lt"/>
                <a:ea typeface="+mn-ea"/>
                <a:cs typeface="+mn-cs"/>
              </a:rPr>
              <a:t>Get your Bloom kit</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16</a:t>
            </a:fld>
            <a:endParaRPr lang="en-US"/>
          </a:p>
        </p:txBody>
      </p:sp>
    </p:spTree>
    <p:extLst>
      <p:ext uri="{BB962C8B-B14F-4D97-AF65-F5344CB8AC3E}">
        <p14:creationId xmlns:p14="http://schemas.microsoft.com/office/powerpoint/2010/main" val="363239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One of the most valuable programs available is </a:t>
            </a:r>
            <a:r>
              <a:rPr lang="en-US" sz="1200" b="1" i="0" kern="1200" dirty="0" err="1">
                <a:solidFill>
                  <a:schemeClr val="tx1"/>
                </a:solidFill>
                <a:effectLst/>
                <a:latin typeface="+mn-lt"/>
                <a:ea typeface="+mn-ea"/>
                <a:cs typeface="+mn-cs"/>
              </a:rPr>
              <a:t>SmartShopper</a:t>
            </a:r>
            <a:r>
              <a:rPr lang="en-US" sz="1200" b="0" i="0" kern="1200" dirty="0">
                <a:solidFill>
                  <a:schemeClr val="tx1"/>
                </a:solidFill>
                <a:effectLst/>
                <a:latin typeface="+mn-lt"/>
                <a:ea typeface="+mn-ea"/>
                <a:cs typeface="+mn-cs"/>
              </a:rPr>
              <a:t>. This program rewards you for being a smart consumer when it comes to healthcare. If you shop ahead of time and choose a high-quality, lower-cost provider, you can earn </a:t>
            </a:r>
            <a:r>
              <a:rPr lang="en-US" sz="1200" b="1" i="0" kern="1200" dirty="0">
                <a:solidFill>
                  <a:schemeClr val="tx1"/>
                </a:solidFill>
                <a:effectLst/>
                <a:latin typeface="+mn-lt"/>
                <a:ea typeface="+mn-ea"/>
                <a:cs typeface="+mn-cs"/>
              </a:rPr>
              <a:t>cash rewards—up to $500 per service</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There’s no catch—this program is already included in your health plan. It simply shares the savings with you when you choose a more cost-effective option.</a:t>
            </a:r>
          </a:p>
          <a:p>
            <a:pPr fontAlgn="t"/>
            <a:r>
              <a:rPr lang="en-US" sz="1200" b="0" i="0" kern="1200" dirty="0">
                <a:solidFill>
                  <a:schemeClr val="tx1"/>
                </a:solidFill>
                <a:effectLst/>
                <a:latin typeface="+mn-lt"/>
                <a:ea typeface="+mn-ea"/>
                <a:cs typeface="+mn-cs"/>
              </a:rPr>
              <a:t>A few key things to remember:</a:t>
            </a:r>
          </a:p>
          <a:p>
            <a:pPr fontAlgn="t"/>
            <a:r>
              <a:rPr lang="en-US" sz="1200" b="0" i="0" kern="1200" dirty="0">
                <a:solidFill>
                  <a:schemeClr val="tx1"/>
                </a:solidFill>
                <a:effectLst/>
                <a:latin typeface="+mn-lt"/>
                <a:ea typeface="+mn-ea"/>
                <a:cs typeface="+mn-cs"/>
              </a:rPr>
              <a:t>You must </a:t>
            </a:r>
            <a:r>
              <a:rPr lang="en-US" sz="1200" b="1" i="0" kern="1200" dirty="0">
                <a:solidFill>
                  <a:schemeClr val="tx1"/>
                </a:solidFill>
                <a:effectLst/>
                <a:latin typeface="+mn-lt"/>
                <a:ea typeface="+mn-ea"/>
                <a:cs typeface="+mn-cs"/>
              </a:rPr>
              <a:t>shop before receiving the service</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You can call or go online—even same-day is okay</a:t>
            </a:r>
          </a:p>
          <a:p>
            <a:pPr fontAlgn="t"/>
            <a:r>
              <a:rPr lang="en-US" sz="1200" b="0" i="0" kern="1200" dirty="0">
                <a:solidFill>
                  <a:schemeClr val="tx1"/>
                </a:solidFill>
                <a:effectLst/>
                <a:latin typeface="+mn-lt"/>
                <a:ea typeface="+mn-ea"/>
                <a:cs typeface="+mn-cs"/>
              </a:rPr>
              <a:t>If you qualify, a </a:t>
            </a:r>
            <a:r>
              <a:rPr lang="en-US" sz="1200" b="1" i="0" kern="1200" dirty="0">
                <a:solidFill>
                  <a:schemeClr val="tx1"/>
                </a:solidFill>
                <a:effectLst/>
                <a:latin typeface="+mn-lt"/>
                <a:ea typeface="+mn-ea"/>
                <a:cs typeface="+mn-cs"/>
              </a:rPr>
              <a:t>check is mailed directly to you within about 60 days</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Common services include MRIs, CT scans, colonoscopies, surgeries, and physical therapy.   Reminder for your Wellness visit bloodwork you can earn money.</a:t>
            </a:r>
          </a:p>
          <a:p>
            <a:pPr fontAlgn="t"/>
            <a:r>
              <a:rPr lang="en-US" sz="1200" b="0" i="0" kern="1200" dirty="0">
                <a:solidFill>
                  <a:schemeClr val="tx1"/>
                </a:solidFill>
                <a:effectLst/>
                <a:latin typeface="+mn-lt"/>
                <a:ea typeface="+mn-ea"/>
                <a:cs typeface="+mn-cs"/>
              </a:rPr>
              <a:t>Bottom line: before you schedule services, check </a:t>
            </a:r>
            <a:r>
              <a:rPr lang="en-US" sz="1200" b="0" i="0" kern="1200" dirty="0" err="1">
                <a:solidFill>
                  <a:schemeClr val="tx1"/>
                </a:solidFill>
                <a:effectLst/>
                <a:latin typeface="+mn-lt"/>
                <a:ea typeface="+mn-ea"/>
                <a:cs typeface="+mn-cs"/>
              </a:rPr>
              <a:t>SmartShopper</a:t>
            </a:r>
            <a:r>
              <a:rPr lang="en-US" sz="1200" b="0" i="0" kern="1200" dirty="0">
                <a:solidFill>
                  <a:schemeClr val="tx1"/>
                </a:solidFill>
                <a:effectLst/>
                <a:latin typeface="+mn-lt"/>
                <a:ea typeface="+mn-ea"/>
                <a:cs typeface="+mn-cs"/>
              </a:rPr>
              <a:t>—you could get paid to do it.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en-US"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3411313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1867" y="4343400"/>
            <a:ext cx="5765800" cy="411480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charset="0"/>
                <a:ea typeface="Arial" charset="0"/>
                <a:cs typeface="Arial" charset="0"/>
              </a:rPr>
              <a:t>The Quit For Life program is designed to help you to overcome tobacco dependency. Featuring the latest in digital and online tools such as a website, app, Quit Coach</a:t>
            </a:r>
            <a:r>
              <a:rPr lang="en-US" sz="1000" baseline="30000" dirty="0">
                <a:latin typeface="Arial" charset="0"/>
                <a:ea typeface="Arial" charset="0"/>
                <a:cs typeface="Arial" charset="0"/>
              </a:rPr>
              <a:t>®</a:t>
            </a:r>
            <a:r>
              <a:rPr lang="en-US" sz="1000" dirty="0">
                <a:latin typeface="Arial" charset="0"/>
                <a:ea typeface="Arial" charset="0"/>
                <a:cs typeface="Arial" charset="0"/>
              </a:rPr>
              <a:t>, text messaging and more, the Quit For Life program is there for your support.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charset="0"/>
              <a:ea typeface="Arial"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charset="0"/>
                <a:ea typeface="Arial" charset="0"/>
                <a:cs typeface="Arial" charset="0"/>
              </a:rPr>
              <a:t>Receive access to a website to access the quit guide, which features tips to help you overcome urges, manage withdrawal symptoms and change your daily habits to avoid tobacco triggers. The site also features other tools such as a cost savings calculator, Live Tobacco-Free course, quizzes and more.</a:t>
            </a:r>
          </a:p>
          <a:p>
            <a:pPr marL="0" indent="0">
              <a:buNone/>
              <a:defRPr/>
            </a:pPr>
            <a:endParaRPr lang="en-US" sz="1000" dirty="0">
              <a:latin typeface="Arial" charset="0"/>
              <a:ea typeface="Arial" charset="0"/>
              <a:cs typeface="Arial" charset="0"/>
            </a:endParaRPr>
          </a:p>
        </p:txBody>
      </p:sp>
    </p:spTree>
    <p:extLst>
      <p:ext uri="{BB962C8B-B14F-4D97-AF65-F5344CB8AC3E}">
        <p14:creationId xmlns:p14="http://schemas.microsoft.com/office/powerpoint/2010/main" val="1163541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a:effectLst/>
                <a:latin typeface="Aptos" panose="020B0004020202020204" pitchFamily="34" charset="0"/>
                <a:ea typeface="Times New Roman" panose="02020603050405020304" pitchFamily="18" charset="0"/>
                <a:cs typeface="Aptos" panose="020B0004020202020204" pitchFamily="34" charset="0"/>
              </a:rPr>
              <a:t>Now we will cover tax benefit accounts available to you through your employer. </a:t>
            </a:r>
            <a:endParaRPr lang="en-US" sz="12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10"/>
          </p:nvPr>
        </p:nvSpPr>
        <p:spPr/>
        <p:txBody>
          <a:bodyPr/>
          <a:lstStyle/>
          <a:p>
            <a:fld id="{ABCB7D7F-4532-4F42-B9A9-7E16BF0C486C}" type="slidenum">
              <a:rPr lang="en-US" smtClean="0"/>
              <a:t>19</a:t>
            </a:fld>
            <a:endParaRPr lang="en-US"/>
          </a:p>
        </p:txBody>
      </p:sp>
    </p:spTree>
    <p:extLst>
      <p:ext uri="{BB962C8B-B14F-4D97-AF65-F5344CB8AC3E}">
        <p14:creationId xmlns:p14="http://schemas.microsoft.com/office/powerpoint/2010/main" val="375713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200" dirty="0"/>
              <a:t>What is a Health Savings Account (HSA)? A health savings account (HSA) is an account that you can use to pay medical expenses. This account helps offset your medical and prescription costs by giving you tax advantages, allowing your income to stretch farther by using the dollars that would have otherwise been paid in taxes.</a:t>
            </a:r>
          </a:p>
          <a:p>
            <a:pPr marL="0" indent="0">
              <a:buNone/>
            </a:pPr>
            <a:endParaRPr lang="en-US" sz="2200" dirty="0"/>
          </a:p>
          <a:p>
            <a:pPr marL="0" indent="0">
              <a:buNone/>
            </a:pPr>
            <a:r>
              <a:rPr lang="en-US" sz="2200" dirty="0"/>
              <a:t>BUT there are still a few rules:</a:t>
            </a:r>
          </a:p>
          <a:p>
            <a:pPr marL="0" indent="0">
              <a:buNone/>
            </a:pPr>
            <a:r>
              <a:rPr lang="en-US" sz="2200" dirty="0"/>
              <a:t>You must be covered under an HDHP on the first day of the month.</a:t>
            </a:r>
          </a:p>
          <a:p>
            <a:pPr marL="0" indent="0">
              <a:buNone/>
            </a:pPr>
            <a:r>
              <a:rPr lang="en-US" sz="2200" dirty="0"/>
              <a:t>You must not be covered by another health coverage (a non-qualified medical plan that is not an HSA or a spouse’s full purpose FSA)</a:t>
            </a:r>
          </a:p>
          <a:p>
            <a:pPr marL="0" indent="0">
              <a:buNone/>
            </a:pPr>
            <a:r>
              <a:rPr lang="en-US" sz="2200" dirty="0"/>
              <a:t>You must not be enrolled in Medicare</a:t>
            </a:r>
          </a:p>
          <a:p>
            <a:pPr marL="0" indent="0">
              <a:buNone/>
            </a:pPr>
            <a:r>
              <a:rPr lang="en-US" sz="2200" dirty="0"/>
              <a:t>You must not be claimed as a dependent on someone else’s tax return.</a:t>
            </a:r>
          </a:p>
          <a:p>
            <a:pPr marL="0" indent="0">
              <a:buNone/>
            </a:pPr>
            <a:r>
              <a:rPr lang="en-US" sz="2200" dirty="0"/>
              <a:t>You have to spend the dollars on qualified medical expenses and keep itemized receipts.</a:t>
            </a:r>
          </a:p>
          <a:p>
            <a:pPr marL="0" indent="0">
              <a:buNone/>
            </a:pPr>
            <a:r>
              <a:rPr lang="en-US" sz="2200" dirty="0"/>
              <a:t>So, you may be asking, How much can I contribute? 2026 Individual Enrollment:  $4,500 &amp; Family Enrollment:  $9,000</a:t>
            </a:r>
          </a:p>
          <a:p>
            <a:pPr marL="0" indent="0">
              <a:buNone/>
            </a:pPr>
            <a:endParaRPr lang="en-US" sz="2000" dirty="0"/>
          </a:p>
          <a:p>
            <a:pPr>
              <a:buFont typeface="Wingdings" panose="05000000000000000000" pitchFamily="2" charset="2"/>
              <a:buNone/>
            </a:pPr>
            <a:r>
              <a:rPr lang="en-US" sz="2200" b="1" dirty="0">
                <a:solidFill>
                  <a:srgbClr val="539A37"/>
                </a:solidFill>
              </a:rPr>
              <a:t>For 2027:  Clermont County contributes $25 per pay to your single HSA or $50 per pay to any other tier. </a:t>
            </a:r>
            <a:endParaRPr lang="en-US" sz="2200" dirty="0">
              <a:solidFill>
                <a:srgbClr val="539A37"/>
              </a:solidFill>
            </a:endParaRPr>
          </a:p>
          <a:p>
            <a:pPr marL="0" indent="0">
              <a:buNone/>
            </a:pPr>
            <a:r>
              <a:rPr lang="en-US" sz="2000" b="1" dirty="0"/>
              <a:t>Please remember:</a:t>
            </a:r>
          </a:p>
          <a:p>
            <a:pPr marL="742950" lvl="1" indent="-342900">
              <a:buFont typeface="Arial" panose="020B0604020202020204" pitchFamily="34" charset="0"/>
              <a:buChar char="•"/>
            </a:pPr>
            <a:r>
              <a:rPr lang="en-US" sz="2000" dirty="0">
                <a:solidFill>
                  <a:srgbClr val="5B9BD5"/>
                </a:solidFill>
              </a:rPr>
              <a:t>These maximums should include any Employer + Employee contributions.</a:t>
            </a:r>
          </a:p>
          <a:p>
            <a:pPr marL="742950" lvl="1" indent="-342900">
              <a:buFont typeface="Arial" panose="020B0604020202020204" pitchFamily="34" charset="0"/>
              <a:buChar char="•"/>
            </a:pPr>
            <a:r>
              <a:rPr lang="en-US" sz="2000" dirty="0">
                <a:solidFill>
                  <a:srgbClr val="5B9BD5"/>
                </a:solidFill>
              </a:rPr>
              <a:t>Those 55 years and older and not enrolled in Medicare can contribute an additional $1,000 “catch-up” each year.</a:t>
            </a:r>
          </a:p>
          <a:p>
            <a:pPr marL="742950" lvl="1" indent="-342900">
              <a:buFont typeface="Arial" panose="020B0604020202020204" pitchFamily="34" charset="0"/>
              <a:buChar char="•"/>
            </a:pPr>
            <a:r>
              <a:rPr lang="en-US" sz="2000" dirty="0">
                <a:solidFill>
                  <a:srgbClr val="5B9BD5"/>
                </a:solidFill>
              </a:rPr>
              <a:t>If you have not had an HSA previously you will need to open up an HSA Account at a bank or Credit Union of your choice.</a:t>
            </a:r>
          </a:p>
          <a:p>
            <a:pPr marL="742950" lvl="1" indent="-342900">
              <a:buFont typeface="Arial" panose="020B0604020202020204" pitchFamily="34" charset="0"/>
              <a:buChar char="•"/>
            </a:pPr>
            <a:r>
              <a:rPr lang="en-US" sz="2000" dirty="0">
                <a:solidFill>
                  <a:srgbClr val="5B9BD5"/>
                </a:solidFill>
              </a:rPr>
              <a:t>Keep in mind, banks charge a fee and credit unions do not.  Credit Unions usually have better investment opportunities as well.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20</a:t>
            </a:fld>
            <a:endParaRPr lang="en-US"/>
          </a:p>
        </p:txBody>
      </p:sp>
    </p:spTree>
    <p:extLst>
      <p:ext uri="{BB962C8B-B14F-4D97-AF65-F5344CB8AC3E}">
        <p14:creationId xmlns:p14="http://schemas.microsoft.com/office/powerpoint/2010/main" val="3350876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E1F48-6831-9AB6-D703-43B948A92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9096E-70A3-3736-C396-08E76B271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B68EEB-D997-93CD-169D-2DE437403EB1}"/>
              </a:ext>
            </a:extLst>
          </p:cNvPr>
          <p:cNvSpPr>
            <a:spLocks noGrp="1"/>
          </p:cNvSpPr>
          <p:nvPr>
            <p:ph type="body" idx="1"/>
          </p:nvPr>
        </p:nvSpPr>
        <p:spPr/>
        <p:txBody>
          <a:bodyPr/>
          <a:lstStyle/>
          <a:p>
            <a:r>
              <a:rPr lang="en-US" dirty="0"/>
              <a:t>The Healthcare FSA annual maximum is $3,400.  </a:t>
            </a:r>
            <a:r>
              <a:rPr lang="en-US" sz="1600" dirty="0"/>
              <a:t>The Healthcare FSA allows IRS-approved medical, Rx, dental or vision expenses not covered by the insurance plan with pre-tax dollars. </a:t>
            </a:r>
          </a:p>
          <a:p>
            <a:r>
              <a:rPr lang="en-US" sz="1600" dirty="0"/>
              <a:t>You can now carryover up to $500 into 2027. The Full annual election amount is available immediately.</a:t>
            </a:r>
          </a:p>
          <a:p>
            <a:r>
              <a:rPr lang="en-US" sz="1600" dirty="0"/>
              <a:t>Some examples of eligible medical expenses include:</a:t>
            </a:r>
          </a:p>
          <a:p>
            <a:pPr marL="1200150" lvl="2" indent="-285750">
              <a:buFont typeface="Arial" panose="020B0604020202020204" pitchFamily="34" charset="0"/>
              <a:buChar char="•"/>
            </a:pPr>
            <a:r>
              <a:rPr lang="en-US" sz="1400" dirty="0"/>
              <a:t>Medical and Pharmacy copays and out-of-pocket expenses</a:t>
            </a:r>
          </a:p>
          <a:p>
            <a:pPr marL="1200150" lvl="2" indent="-285750">
              <a:buFont typeface="Arial" panose="020B0604020202020204" pitchFamily="34" charset="0"/>
              <a:buChar char="•"/>
            </a:pPr>
            <a:r>
              <a:rPr lang="en-US" sz="1400" dirty="0"/>
              <a:t>Hearing services, including hearing aids and batteries</a:t>
            </a:r>
          </a:p>
          <a:p>
            <a:pPr marL="1200150" lvl="2" indent="-285750">
              <a:buFont typeface="Arial" panose="020B0604020202020204" pitchFamily="34" charset="0"/>
              <a:buChar char="•"/>
            </a:pPr>
            <a:r>
              <a:rPr lang="en-US" sz="1400" dirty="0"/>
              <a:t>Vision services, including contact lenses and solution, eye exams and eyeglasses</a:t>
            </a:r>
          </a:p>
          <a:p>
            <a:pPr marL="1200150" lvl="2" indent="-285750">
              <a:buFont typeface="Arial" panose="020B0604020202020204" pitchFamily="34" charset="0"/>
              <a:buChar char="•"/>
            </a:pPr>
            <a:r>
              <a:rPr lang="en-US" sz="1400" dirty="0"/>
              <a:t>Dental services and orthodontia</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Over-the-Counter medications when prescribed by a Physician will Require substantiation for any expenses that are not a copay on the medical or pharmacy plan. </a:t>
            </a:r>
          </a:p>
          <a:p>
            <a:r>
              <a:rPr lang="en-US" dirty="0"/>
              <a:t>Another option is the Limited Healthcare FSA which allows IRS-approved dental or vision expenses not covered by the insurance plan with pre-tax dollars. </a:t>
            </a:r>
            <a:r>
              <a:rPr lang="en-US" sz="1600" dirty="0"/>
              <a:t>It’s Important to know that if you are contributing to an HSA account, you can only enroll in the Limited FSA</a:t>
            </a:r>
          </a:p>
          <a:p>
            <a:endParaRPr lang="en-US" sz="1600" dirty="0"/>
          </a:p>
          <a:p>
            <a:endParaRPr lang="en-US" dirty="0"/>
          </a:p>
        </p:txBody>
      </p:sp>
      <p:sp>
        <p:nvSpPr>
          <p:cNvPr id="4" name="Slide Number Placeholder 3">
            <a:extLst>
              <a:ext uri="{FF2B5EF4-FFF2-40B4-BE49-F238E27FC236}">
                <a16:creationId xmlns:a16="http://schemas.microsoft.com/office/drawing/2014/main" id="{3E3CB78B-E52F-007D-03FE-6097DF41FC7F}"/>
              </a:ext>
            </a:extLst>
          </p:cNvPr>
          <p:cNvSpPr>
            <a:spLocks noGrp="1"/>
          </p:cNvSpPr>
          <p:nvPr>
            <p:ph type="sldNum" sz="quarter" idx="5"/>
          </p:nvPr>
        </p:nvSpPr>
        <p:spPr/>
        <p:txBody>
          <a:bodyPr/>
          <a:lstStyle/>
          <a:p>
            <a:fld id="{E9AB8827-B6A7-4E6F-A694-1EEA6F41B125}" type="slidenum">
              <a:rPr lang="en-US" smtClean="0"/>
              <a:t>21</a:t>
            </a:fld>
            <a:endParaRPr lang="en-US"/>
          </a:p>
        </p:txBody>
      </p:sp>
    </p:spTree>
    <p:extLst>
      <p:ext uri="{BB962C8B-B14F-4D97-AF65-F5344CB8AC3E}">
        <p14:creationId xmlns:p14="http://schemas.microsoft.com/office/powerpoint/2010/main" val="596770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Year is January 1 thru December 31st  Your Decision is IRREVOCABLE for the entire plan year! </a:t>
            </a:r>
          </a:p>
          <a:p>
            <a:r>
              <a:rPr lang="en-US" dirty="0"/>
              <a:t>Be conservative! The IRS has a strict “Use it or Lose it” rule.  If you do not use the full amount in your FSA, you will lose any remining funds (except the $500 rollover for the HealthCare FSA). </a:t>
            </a:r>
          </a:p>
          <a:p>
            <a:r>
              <a:rPr lang="en-US" dirty="0"/>
              <a:t>Adjustments can be made if a “qualifying event” (marriage, divorce, death, birth, adoption) occurs.</a:t>
            </a:r>
          </a:p>
          <a:p>
            <a:r>
              <a:rPr lang="en-US" dirty="0"/>
              <a:t>You cannot transfer funds from one FSA to another.</a:t>
            </a:r>
          </a:p>
          <a:p>
            <a:r>
              <a:rPr lang="en-US" dirty="0"/>
              <a:t>The plan provides a Grace Period</a:t>
            </a:r>
          </a:p>
          <a:p>
            <a:r>
              <a:rPr lang="en-US" dirty="0"/>
              <a:t>You have until March 31st to submit claims for reimbursement.</a:t>
            </a:r>
          </a:p>
          <a:p>
            <a:r>
              <a:rPr lang="en-US" dirty="0"/>
              <a:t>You cannot have a Healthcare FSA and an HDHP plan, unless you have a Limited Purpose FSA Plan</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22</a:t>
            </a:fld>
            <a:endParaRPr lang="en-US"/>
          </a:p>
        </p:txBody>
      </p:sp>
    </p:spTree>
    <p:extLst>
      <p:ext uri="{BB962C8B-B14F-4D97-AF65-F5344CB8AC3E}">
        <p14:creationId xmlns:p14="http://schemas.microsoft.com/office/powerpoint/2010/main" val="1104888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4D1FF-E54D-642F-F254-BF70E0364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711D2-415E-BDCF-C088-0C8C5942F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DD14D-30F1-6083-F6F7-CDC947D1C622}"/>
              </a:ext>
            </a:extLst>
          </p:cNvPr>
          <p:cNvSpPr>
            <a:spLocks noGrp="1"/>
          </p:cNvSpPr>
          <p:nvPr>
            <p:ph type="body" idx="1"/>
          </p:nvPr>
        </p:nvSpPr>
        <p:spPr/>
        <p:txBody>
          <a:bodyPr/>
          <a:lstStyle/>
          <a:p>
            <a:r>
              <a:rPr lang="en-US" dirty="0"/>
              <a:t>Dependent Care FSA Plan the annual maximum for 2027 is $7,500. Features include: this program lets you pay for certain IRS approved dependent daycare expenses with pre-tax dollars.  Rollover provision does not apply. Use it or lose it rule applies. Some examples of dependent care include: daycare, preschool for dependent children to age 13, adult daycare, before and after school program and camps.</a:t>
            </a:r>
          </a:p>
        </p:txBody>
      </p:sp>
      <p:sp>
        <p:nvSpPr>
          <p:cNvPr id="4" name="Slide Number Placeholder 3">
            <a:extLst>
              <a:ext uri="{FF2B5EF4-FFF2-40B4-BE49-F238E27FC236}">
                <a16:creationId xmlns:a16="http://schemas.microsoft.com/office/drawing/2014/main" id="{526E3DC4-9E17-6F2A-4FD9-6B9DE7D75103}"/>
              </a:ext>
            </a:extLst>
          </p:cNvPr>
          <p:cNvSpPr>
            <a:spLocks noGrp="1"/>
          </p:cNvSpPr>
          <p:nvPr>
            <p:ph type="sldNum" sz="quarter" idx="5"/>
          </p:nvPr>
        </p:nvSpPr>
        <p:spPr/>
        <p:txBody>
          <a:bodyPr/>
          <a:lstStyle/>
          <a:p>
            <a:fld id="{E9AB8827-B6A7-4E6F-A694-1EEA6F41B125}" type="slidenum">
              <a:rPr lang="en-US" smtClean="0"/>
              <a:t>23</a:t>
            </a:fld>
            <a:endParaRPr lang="en-US"/>
          </a:p>
        </p:txBody>
      </p:sp>
    </p:spTree>
    <p:extLst>
      <p:ext uri="{BB962C8B-B14F-4D97-AF65-F5344CB8AC3E}">
        <p14:creationId xmlns:p14="http://schemas.microsoft.com/office/powerpoint/2010/main" val="1512469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t>Now, let’s review dental plan options.</a:t>
            </a:r>
          </a:p>
          <a:p>
            <a:endParaRPr lang="en-US"/>
          </a:p>
        </p:txBody>
      </p:sp>
      <p:sp>
        <p:nvSpPr>
          <p:cNvPr id="4" name="Slide Number Placeholder 3"/>
          <p:cNvSpPr>
            <a:spLocks noGrp="1"/>
          </p:cNvSpPr>
          <p:nvPr>
            <p:ph type="sldNum" sz="quarter" idx="10"/>
          </p:nvPr>
        </p:nvSpPr>
        <p:spPr/>
        <p:txBody>
          <a:bodyPr/>
          <a:lstStyle/>
          <a:p>
            <a:fld id="{ABCB7D7F-4532-4F42-B9A9-7E16BF0C486C}" type="slidenum">
              <a:rPr lang="en-US" smtClean="0"/>
              <a:t>24</a:t>
            </a:fld>
            <a:endParaRPr lang="en-US"/>
          </a:p>
        </p:txBody>
      </p:sp>
    </p:spTree>
    <p:extLst>
      <p:ext uri="{BB962C8B-B14F-4D97-AF65-F5344CB8AC3E}">
        <p14:creationId xmlns:p14="http://schemas.microsoft.com/office/powerpoint/2010/main" val="2108087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continue to have 2 dental plan options through new Dental Carrier Sun Life for the Basic and Premium Plans.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only plan difference are The Basic Plans features an $1,000 annual maximum benefit per family and The Premium plan features a </a:t>
            </a:r>
            <a:r>
              <a:rPr lang="en-US" b="1" dirty="0"/>
              <a:t>$1,500 </a:t>
            </a:r>
            <a:r>
              <a:rPr lang="en-US" dirty="0"/>
              <a:t>annual maximum benefit per family. Also, the Premium Plan has an Orthodontia benefit for dependent child(ren) to age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benefit guide includes How to find a provider website link and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25</a:t>
            </a:fld>
            <a:endParaRPr lang="en-US"/>
          </a:p>
        </p:txBody>
      </p:sp>
    </p:spTree>
    <p:extLst>
      <p:ext uri="{BB962C8B-B14F-4D97-AF65-F5344CB8AC3E}">
        <p14:creationId xmlns:p14="http://schemas.microsoft.com/office/powerpoint/2010/main" val="1702352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Next, let’s review vision benefits through new carrier EyeMed.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26</a:t>
            </a:fld>
            <a:endParaRPr lang="en-US"/>
          </a:p>
        </p:txBody>
      </p:sp>
    </p:spTree>
    <p:extLst>
      <p:ext uri="{BB962C8B-B14F-4D97-AF65-F5344CB8AC3E}">
        <p14:creationId xmlns:p14="http://schemas.microsoft.com/office/powerpoint/2010/main" val="2703727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dirty="0"/>
              <a:t>No plan or carrier changes for vision. EyeMed.  </a:t>
            </a:r>
          </a:p>
          <a:p>
            <a:pPr marL="0" marR="0" indent="0" algn="l" defTabSz="914400" rtl="0" eaLnBrk="1" fontAlgn="auto" latinLnBrk="0" hangingPunct="1">
              <a:lnSpc>
                <a:spcPct val="100000"/>
              </a:lnSpc>
              <a:spcBef>
                <a:spcPct val="0"/>
              </a:spcBef>
              <a:spcAft>
                <a:spcPct val="0"/>
              </a:spcAft>
              <a:buClrTx/>
              <a:buSzTx/>
              <a:buFontTx/>
              <a:buNone/>
              <a:defRPr/>
            </a:pPr>
            <a:r>
              <a:rPr lang="en-US" dirty="0"/>
              <a:t>Continue to cover exams, frames, lenses and contacts.</a:t>
            </a:r>
            <a:endParaRPr lang="en-US" baseline="0"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27</a:t>
            </a:fld>
            <a:endParaRPr lang="en-US"/>
          </a:p>
        </p:txBody>
      </p:sp>
    </p:spTree>
    <p:extLst>
      <p:ext uri="{BB962C8B-B14F-4D97-AF65-F5344CB8AC3E}">
        <p14:creationId xmlns:p14="http://schemas.microsoft.com/office/powerpoint/2010/main" val="4286211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Life and Disability benefits continue through Mutual of Omaha.</a:t>
            </a:r>
          </a:p>
        </p:txBody>
      </p:sp>
      <p:sp>
        <p:nvSpPr>
          <p:cNvPr id="4" name="Slide Number Placeholder 3"/>
          <p:cNvSpPr>
            <a:spLocks noGrp="1"/>
          </p:cNvSpPr>
          <p:nvPr>
            <p:ph type="sldNum" sz="quarter" idx="10"/>
          </p:nvPr>
        </p:nvSpPr>
        <p:spPr/>
        <p:txBody>
          <a:bodyPr/>
          <a:lstStyle/>
          <a:p>
            <a:fld id="{ABCB7D7F-4532-4F42-B9A9-7E16BF0C486C}" type="slidenum">
              <a:rPr lang="en-US" smtClean="0"/>
              <a:t>28</a:t>
            </a:fld>
            <a:endParaRPr lang="en-US"/>
          </a:p>
        </p:txBody>
      </p:sp>
    </p:spTree>
    <p:extLst>
      <p:ext uri="{BB962C8B-B14F-4D97-AF65-F5344CB8AC3E}">
        <p14:creationId xmlns:p14="http://schemas.microsoft.com/office/powerpoint/2010/main" val="431571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Clermont County continues to provide $25,000 Basic Life and $25,000 accidental death and dismemberment benefits to all eligible full-time employees at no cost to you. The Life insurance benefit will be paid to your designated beneficiary in the event of death while covered under the plan. The accidental death and dismemberment benefit will be paid in the event of a loss of life or limb by accident while covered under the plan.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benefit does not apply to CCDD employees – see your personnel department for details. </a:t>
            </a:r>
          </a:p>
          <a:p>
            <a:r>
              <a:rPr lang="en-US" sz="1200" kern="1200" dirty="0">
                <a:solidFill>
                  <a:schemeClr val="tx1"/>
                </a:solidFill>
                <a:effectLst/>
                <a:latin typeface="+mn-lt"/>
                <a:ea typeface="+mn-ea"/>
                <a:cs typeface="+mn-cs"/>
              </a:rPr>
              <a:t>Friendly reminder this is a good time to review and update your beneficiary information.</a:t>
            </a:r>
          </a:p>
          <a:p>
            <a:pPr marL="0" marR="0" indent="0" algn="l" defTabSz="914400" rtl="0" eaLnBrk="1" fontAlgn="auto" latinLnBrk="0" hangingPunct="1">
              <a:lnSpc>
                <a:spcPct val="100000"/>
              </a:lnSpc>
              <a:spcBef>
                <a:spcPct val="0"/>
              </a:spcBef>
              <a:spcAft>
                <a:spcPct val="0"/>
              </a:spcAft>
              <a:buClrTx/>
              <a:buSzTx/>
              <a:buFontTx/>
              <a:buNone/>
              <a:defRPr/>
            </a:pPr>
            <a:endParaRPr lang="en-US" baseline="0" dirty="0"/>
          </a:p>
        </p:txBody>
      </p:sp>
      <p:sp>
        <p:nvSpPr>
          <p:cNvPr id="4" name="Slide Number Placeholder 3"/>
          <p:cNvSpPr>
            <a:spLocks noGrp="1"/>
          </p:cNvSpPr>
          <p:nvPr>
            <p:ph type="sldNum" sz="quarter" idx="10"/>
          </p:nvPr>
        </p:nvSpPr>
        <p:spPr/>
        <p:txBody>
          <a:bodyPr/>
          <a:lstStyle/>
          <a:p>
            <a:fld id="{ABCB7D7F-4532-4F42-B9A9-7E16BF0C486C}" type="slidenum">
              <a:rPr lang="en-US" smtClean="0"/>
              <a:t>29</a:t>
            </a:fld>
            <a:endParaRPr lang="en-US"/>
          </a:p>
        </p:txBody>
      </p:sp>
    </p:spTree>
    <p:extLst>
      <p:ext uri="{BB962C8B-B14F-4D97-AF65-F5344CB8AC3E}">
        <p14:creationId xmlns:p14="http://schemas.microsoft.com/office/powerpoint/2010/main" val="3325147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the employer paid Basic Life and accidental death and dismemberment coverage, you have the option to “buy-up” voluntary life insurance and accidental death and dismemberment coverage. Cost of coverage depends on the amount of coverage you elect and your current age. For this open enrollment year you as the employee can elect up by one $10,000 increment up to $250,000 guarantee issue without medical questions. Any amount over $10,000 increase EOI would be required. You can elect to increase spouse voluntary life EOI is required. You can elect child life up to $20,000 without EOI.  Please note Spouse and or Children coverage cannot be more than the employee’s own voluntary Life coverage.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Enrollment Note – enter the coverage amount in ESS the system will calculate the per pay deduction based on age.</a:t>
            </a:r>
          </a:p>
          <a:p>
            <a:endParaRPr lang="en-US" dirty="0"/>
          </a:p>
        </p:txBody>
      </p:sp>
      <p:sp>
        <p:nvSpPr>
          <p:cNvPr id="4" name="Slide Number Placeholder 3"/>
          <p:cNvSpPr>
            <a:spLocks noGrp="1"/>
          </p:cNvSpPr>
          <p:nvPr>
            <p:ph type="sldNum" sz="quarter" idx="5"/>
          </p:nvPr>
        </p:nvSpPr>
        <p:spPr/>
        <p:txBody>
          <a:bodyPr/>
          <a:lstStyle/>
          <a:p>
            <a:fld id="{313ADBB5-13CA-4FF8-8648-96356FDA7540}" type="slidenum">
              <a:rPr lang="en-US" smtClean="0"/>
              <a:t>30</a:t>
            </a:fld>
            <a:endParaRPr lang="en-US"/>
          </a:p>
        </p:txBody>
      </p:sp>
    </p:spTree>
    <p:extLst>
      <p:ext uri="{BB962C8B-B14F-4D97-AF65-F5344CB8AC3E}">
        <p14:creationId xmlns:p14="http://schemas.microsoft.com/office/powerpoint/2010/main" val="1828901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Clermont County provides employees long-term income protection through Mutual of Omaha with less than 5 years of OPERS service. This long-term disability plan:</a:t>
            </a:r>
            <a:endParaRPr lang="en-US" sz="1200" b="0" dirty="0"/>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Elimination Period is 180 days</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Long-Term Disability is 60% up to a monthly maximum of $5,000</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Maximum Disability Period is to Social Security normal retirement age</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Pre-Existing Condition Limitations is 12 months for conditions treated within the 12 months prior to effective date of coverage.</a:t>
            </a:r>
          </a:p>
          <a:p>
            <a:pPr rtl="0" eaLnBrk="1" fontAlgn="ctr" latinLnBrk="0" hangingPunct="1"/>
            <a:r>
              <a:rPr lang="en-US" sz="1200" dirty="0"/>
              <a:t> </a:t>
            </a:r>
          </a:p>
          <a:p>
            <a:pPr rtl="0" eaLnBrk="1" fontAlgn="ctr" latinLnBrk="0" hangingPunct="1"/>
            <a:r>
              <a:rPr lang="en-US" sz="1200" dirty="0"/>
              <a:t>Note: Employees with 5 or more years of service may qualify for a similar benefit through the Ohio Public Employees Retirement System.</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31</a:t>
            </a:fld>
            <a:endParaRPr lang="en-US"/>
          </a:p>
        </p:txBody>
      </p:sp>
    </p:spTree>
    <p:extLst>
      <p:ext uri="{BB962C8B-B14F-4D97-AF65-F5344CB8AC3E}">
        <p14:creationId xmlns:p14="http://schemas.microsoft.com/office/powerpoint/2010/main" val="4218098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B0E7-53E5-86BD-028B-74A3950258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143C9-9991-225B-7C0F-1C5C54DCD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2DA35-E44A-6487-7AD1-438CBDDB7149}"/>
              </a:ext>
            </a:extLst>
          </p:cNvPr>
          <p:cNvSpPr>
            <a:spLocks noGrp="1"/>
          </p:cNvSpPr>
          <p:nvPr>
            <p:ph type="body" idx="1"/>
          </p:nvPr>
        </p:nvSpPr>
        <p:spPr/>
        <p:txBody>
          <a:bodyPr/>
          <a:lstStyle/>
          <a:p>
            <a:r>
              <a:rPr lang="en-US" dirty="0"/>
              <a:t>Mutual of Omaha provides Amplifon Discounted Hearing program.  Access to: Discounted hearing testing, low pricing on hearing aids, 60-day risk free trial period and 2 years batteries with purchase. To activate your benefits, call 1-888-534-1747 today or to learn more information found the website.</a:t>
            </a:r>
          </a:p>
        </p:txBody>
      </p:sp>
      <p:sp>
        <p:nvSpPr>
          <p:cNvPr id="4" name="Slide Number Placeholder 3">
            <a:extLst>
              <a:ext uri="{FF2B5EF4-FFF2-40B4-BE49-F238E27FC236}">
                <a16:creationId xmlns:a16="http://schemas.microsoft.com/office/drawing/2014/main" id="{32FEE83B-C52A-70E2-C149-B07EF6128232}"/>
              </a:ext>
            </a:extLst>
          </p:cNvPr>
          <p:cNvSpPr>
            <a:spLocks noGrp="1"/>
          </p:cNvSpPr>
          <p:nvPr>
            <p:ph type="sldNum" sz="quarter" idx="10"/>
          </p:nvPr>
        </p:nvSpPr>
        <p:spPr/>
        <p:txBody>
          <a:bodyPr/>
          <a:lstStyle/>
          <a:p>
            <a:fld id="{ABCB7D7F-4532-4F42-B9A9-7E16BF0C486C}" type="slidenum">
              <a:rPr lang="en-US" smtClean="0"/>
              <a:t>32</a:t>
            </a:fld>
            <a:endParaRPr lang="en-US"/>
          </a:p>
        </p:txBody>
      </p:sp>
    </p:spTree>
    <p:extLst>
      <p:ext uri="{BB962C8B-B14F-4D97-AF65-F5344CB8AC3E}">
        <p14:creationId xmlns:p14="http://schemas.microsoft.com/office/powerpoint/2010/main" val="3952021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Next, details on the Supplemental plans.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33</a:t>
            </a:fld>
            <a:endParaRPr lang="en-US"/>
          </a:p>
        </p:txBody>
      </p:sp>
    </p:spTree>
    <p:extLst>
      <p:ext uri="{BB962C8B-B14F-4D97-AF65-F5344CB8AC3E}">
        <p14:creationId xmlns:p14="http://schemas.microsoft.com/office/powerpoint/2010/main" val="2822424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200" dirty="0"/>
              <a:t>Clermont County Supplement plans have a separate enrollment period which will take place in May 2027 to be effective June 1</a:t>
            </a:r>
            <a:r>
              <a:rPr lang="en-US" sz="1200" baseline="30000" dirty="0"/>
              <a:t>st</a:t>
            </a:r>
            <a:r>
              <a:rPr lang="en-US" sz="1200" dirty="0"/>
              <a:t> 2027.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34</a:t>
            </a:fld>
            <a:endParaRPr lang="en-US"/>
          </a:p>
        </p:txBody>
      </p:sp>
    </p:spTree>
    <p:extLst>
      <p:ext uri="{BB962C8B-B14F-4D97-AF65-F5344CB8AC3E}">
        <p14:creationId xmlns:p14="http://schemas.microsoft.com/office/powerpoint/2010/main" val="2498272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Finally, let’s review some resources which can also be found in Benefit Guide.</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35</a:t>
            </a:fld>
            <a:endParaRPr lang="en-US"/>
          </a:p>
        </p:txBody>
      </p:sp>
    </p:spTree>
    <p:extLst>
      <p:ext uri="{BB962C8B-B14F-4D97-AF65-F5344CB8AC3E}">
        <p14:creationId xmlns:p14="http://schemas.microsoft.com/office/powerpoint/2010/main" val="2012772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248F33E9-ADAF-490A-875A-811A604FD72D}"/>
              </a:ext>
            </a:extLst>
          </p:cNvPr>
          <p:cNvSpPr>
            <a:spLocks noGrp="1" noRot="1" noChangeAspect="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8B7D6C9B-A083-493E-94F1-CAC63C3519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00000"/>
              </a:lnSpc>
            </a:pPr>
            <a:r>
              <a:rPr lang="en-US" altLang="en-US" sz="700" dirty="0"/>
              <a:t>If you haven’t done so already…Register Today.  You can register from computer or mobile device.  Utilizing both Anthem.com and Sydney mobile app.  Need help signing up? Call your member services number on the back of your Anthem ID card.</a:t>
            </a:r>
          </a:p>
        </p:txBody>
      </p:sp>
      <p:sp>
        <p:nvSpPr>
          <p:cNvPr id="4" name="Slide Number Placeholder 3">
            <a:extLst>
              <a:ext uri="{FF2B5EF4-FFF2-40B4-BE49-F238E27FC236}">
                <a16:creationId xmlns:a16="http://schemas.microsoft.com/office/drawing/2014/main" id="{510DADBD-0760-47DD-AD32-71FF933E730F}"/>
              </a:ext>
            </a:extLst>
          </p:cNvPr>
          <p:cNvSpPr>
            <a:spLocks noGrp="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84CD173-F7BC-41BA-97AD-161495EA54F7}"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52690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ighlight>
                  <a:srgbClr val="201F1E"/>
                </a:highlight>
              </a:rPr>
              <a:t>The USI EB app provides a quick and simple way for you and your benefit plan participants to access benefit summaries and other important information about your group plans. The app also offers the ability to take photos of ID cards to store on the phone, as well as a way to easily locate carrier and HR contact information—all in one place—24/7 and on the 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539A37"/>
              </a:solidFill>
              <a:highlight>
                <a:srgbClr val="201F1E"/>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39A37"/>
                </a:solidFill>
                <a:highlight>
                  <a:srgbClr val="201F1E"/>
                </a:highlight>
              </a:rPr>
              <a:t>Download in the App Store or Google Play Store and enter code </a:t>
            </a:r>
            <a:r>
              <a:rPr lang="en-US" sz="1200" b="1" u="sng" dirty="0">
                <a:solidFill>
                  <a:srgbClr val="539A37"/>
                </a:solidFill>
                <a:highlight>
                  <a:srgbClr val="201F1E"/>
                </a:highlight>
              </a:rPr>
              <a:t>G28511 </a:t>
            </a:r>
            <a:r>
              <a:rPr lang="en-US" sz="1200" dirty="0">
                <a:solidFill>
                  <a:srgbClr val="539A37"/>
                </a:solidFill>
                <a:highlight>
                  <a:srgbClr val="201F1E"/>
                </a:highlight>
              </a:rPr>
              <a:t>in the app to access your benefits. </a:t>
            </a:r>
          </a:p>
        </p:txBody>
      </p:sp>
      <p:sp>
        <p:nvSpPr>
          <p:cNvPr id="4" name="Slide Number Placeholder 3"/>
          <p:cNvSpPr>
            <a:spLocks noGrp="1"/>
          </p:cNvSpPr>
          <p:nvPr>
            <p:ph type="sldNum" sz="quarter" idx="5"/>
          </p:nvPr>
        </p:nvSpPr>
        <p:spPr/>
        <p:txBody>
          <a:bodyPr/>
          <a:lstStyle/>
          <a:p>
            <a:fld id="{E9AB8827-B6A7-4E6F-A694-1EEA6F41B125}" type="slidenum">
              <a:rPr lang="en-US" smtClean="0"/>
              <a:t>37</a:t>
            </a:fld>
            <a:endParaRPr lang="en-US"/>
          </a:p>
        </p:txBody>
      </p:sp>
    </p:spTree>
    <p:extLst>
      <p:ext uri="{BB962C8B-B14F-4D97-AF65-F5344CB8AC3E}">
        <p14:creationId xmlns:p14="http://schemas.microsoft.com/office/powerpoint/2010/main" val="1569057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 Assistance Program (EAP) is offered to all employees of Clermont County at no cost.</a:t>
            </a:r>
          </a:p>
          <a:p>
            <a:r>
              <a:rPr lang="en-US" dirty="0"/>
              <a:t>Clermont County employees, spouses/partners and dependents in the home are eligible for up to 5 confidential counseling sessions per issue with a licensed counselor. </a:t>
            </a:r>
          </a:p>
          <a:p>
            <a:r>
              <a:rPr lang="en-US" dirty="0"/>
              <a:t>EAP is not just for mental health, offers support for many aspects of life such as; Legal &amp; Financial Guidance, Elder and Child Care, Retirement planning and Home mover or repair just to name a few.</a:t>
            </a:r>
          </a:p>
          <a:p>
            <a:r>
              <a:rPr lang="en-US" dirty="0"/>
              <a:t>These sessions can be by telephone, video or in-person sessions and are completely confidential.</a:t>
            </a:r>
          </a:p>
          <a:p>
            <a:r>
              <a:rPr lang="en-US" dirty="0"/>
              <a:t>You can call to schedule an appointment or go online and access resources. Coverage is effective day one of employment.</a:t>
            </a:r>
          </a:p>
          <a:p>
            <a:endParaRPr lang="en-US" dirty="0"/>
          </a:p>
        </p:txBody>
      </p:sp>
      <p:sp>
        <p:nvSpPr>
          <p:cNvPr id="4" name="Slide Number Placeholder 3"/>
          <p:cNvSpPr>
            <a:spLocks noGrp="1"/>
          </p:cNvSpPr>
          <p:nvPr>
            <p:ph type="sldNum" sz="quarter" idx="5"/>
          </p:nvPr>
        </p:nvSpPr>
        <p:spPr/>
        <p:txBody>
          <a:bodyPr/>
          <a:lstStyle/>
          <a:p>
            <a:fld id="{313ADBB5-13CA-4FF8-8648-96356FDA7540}" type="slidenum">
              <a:rPr lang="en-US" smtClean="0"/>
              <a:t>38</a:t>
            </a:fld>
            <a:endParaRPr lang="en-US"/>
          </a:p>
        </p:txBody>
      </p:sp>
    </p:spTree>
    <p:extLst>
      <p:ext uri="{BB962C8B-B14F-4D97-AF65-F5344CB8AC3E}">
        <p14:creationId xmlns:p14="http://schemas.microsoft.com/office/powerpoint/2010/main" val="1679532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USI’s Benefit Resource Center is a group of USI Employees that are ready and standing by to take your benefit questions and help resolve any issues you may have.  Whether you’d like help deciding which plan may be best for you, or simply need a new ID card, the BRC is there to help. The BRC is available by phone at 855-874-0829 or by email at BRCMidwest@usi.com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39</a:t>
            </a:fld>
            <a:endParaRPr lang="en-US"/>
          </a:p>
        </p:txBody>
      </p:sp>
    </p:spTree>
    <p:extLst>
      <p:ext uri="{BB962C8B-B14F-4D97-AF65-F5344CB8AC3E}">
        <p14:creationId xmlns:p14="http://schemas.microsoft.com/office/powerpoint/2010/main" val="872399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includes all the key websites for the programs we covered today.</a:t>
            </a:r>
          </a:p>
          <a:p>
            <a:r>
              <a:rPr lang="en-US" dirty="0"/>
              <a:t>If you’re ever unsure where to go, this is a great reference point for accessing your benefits.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40</a:t>
            </a:fld>
            <a:endParaRPr lang="en-US"/>
          </a:p>
        </p:txBody>
      </p:sp>
    </p:spTree>
    <p:extLst>
      <p:ext uri="{BB962C8B-B14F-4D97-AF65-F5344CB8AC3E}">
        <p14:creationId xmlns:p14="http://schemas.microsoft.com/office/powerpoint/2010/main" val="775926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Thank you for your participation in this year’s open enrollment presentation. Make sure to complete your election changes by the end of the enrollment period. Failure to elect medical, dental, vision or FSA will result in no coverage for 2027. </a:t>
            </a:r>
            <a:r>
              <a:rPr lang="en-US" sz="1200">
                <a:effectLst/>
                <a:latin typeface="Aptos" panose="020B0004020202020204" pitchFamily="34" charset="0"/>
                <a:ea typeface="Times New Roman" panose="02020603050405020304" pitchFamily="18" charset="0"/>
                <a:cs typeface="Aptos" panose="020B0004020202020204" pitchFamily="34" charset="0"/>
              </a:rPr>
              <a:t>Your next opportunity to make changes to your benefits will be if you experience a life event.</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41</a:t>
            </a:fld>
            <a:endParaRPr lang="en-US"/>
          </a:p>
        </p:txBody>
      </p:sp>
    </p:spTree>
    <p:extLst>
      <p:ext uri="{BB962C8B-B14F-4D97-AF65-F5344CB8AC3E}">
        <p14:creationId xmlns:p14="http://schemas.microsoft.com/office/powerpoint/2010/main" val="880625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3" name="Rectangle 22"/>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ctrTitle"/>
          </p:nvPr>
        </p:nvSpPr>
        <p:spPr>
          <a:xfrm>
            <a:off x="457200" y="1507388"/>
            <a:ext cx="8229600" cy="1464411"/>
          </a:xfrm>
        </p:spPr>
        <p:txBody>
          <a:bodyPr>
            <a:noAutofit/>
          </a:bodyPr>
          <a:lstStyle>
            <a:lvl1pPr algn="l">
              <a:defRPr sz="4800" b="1">
                <a:solidFill>
                  <a:schemeClr val="tx2"/>
                </a:solidFill>
              </a:defRPr>
            </a:lvl1pPr>
          </a:lstStyle>
          <a:p>
            <a:r>
              <a:rPr lang="en-US"/>
              <a:t>Click to edit Master title style</a:t>
            </a:r>
          </a:p>
        </p:txBody>
      </p:sp>
      <p:sp>
        <p:nvSpPr>
          <p:cNvPr id="17" name="Text Placeholder 2"/>
          <p:cNvSpPr>
            <a:spLocks noGrp="1"/>
          </p:cNvSpPr>
          <p:nvPr>
            <p:ph type="body" idx="1"/>
          </p:nvPr>
        </p:nvSpPr>
        <p:spPr>
          <a:xfrm>
            <a:off x="457200" y="2971800"/>
            <a:ext cx="8229600" cy="1307975"/>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4" name="Rectangle 23"/>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5" name="Rectangle 24"/>
          <p:cNvSpPr/>
          <p:nvPr userDrawn="1"/>
        </p:nvSpPr>
        <p:spPr>
          <a:xfrm>
            <a:off x="792480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58554383-6C33-0AED-A7C3-B0E7D471EF56}"/>
              </a:ext>
            </a:extLst>
          </p:cNvPr>
          <p:cNvSpPr/>
          <p:nvPr userDrawn="1"/>
        </p:nvSpPr>
        <p:spPr>
          <a:xfrm>
            <a:off x="0" y="1219200"/>
            <a:ext cx="8229600" cy="141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53794F00-EDDB-36D9-E004-6C7C4FF76A87}"/>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145359785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idx="1"/>
          </p:nvPr>
        </p:nvSpPr>
        <p:spPr>
          <a:xfrm>
            <a:off x="609600" y="1143000"/>
            <a:ext cx="7924800" cy="502920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9730611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Flimp">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idx="1"/>
          </p:nvPr>
        </p:nvSpPr>
        <p:spPr>
          <a:xfrm>
            <a:off x="609600" y="1143000"/>
            <a:ext cx="7924800" cy="5029200"/>
          </a:xfrm>
        </p:spPr>
        <p:txBody>
          <a:bodyPr>
            <a:normAutofit/>
          </a:bodyPr>
          <a:lstStyle>
            <a:lvl1pPr>
              <a:defRPr sz="2000"/>
            </a:lvl1pPr>
            <a:lvl2pPr>
              <a:defRPr sz="1800"/>
            </a:lvl2pPr>
            <a:lvl3pPr>
              <a:defRPr sz="1600"/>
            </a:lvl3pPr>
            <a:lvl4pPr>
              <a:defRPr sz="1400"/>
            </a:lvl4pPr>
            <a:lvl5pPr>
              <a:defRPr sz="1400"/>
            </a:lvl5pPr>
          </a:lstStyle>
          <a:p>
            <a:pPr lvl="0"/>
            <a:endParaRPr lang="en-US"/>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363048398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88923917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143000"/>
            <a:ext cx="3886200" cy="43434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3886200" cy="43434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0640694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hree lists">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935665"/>
            <a:ext cx="38862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35665"/>
            <a:ext cx="38862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91B6BE9-EE8D-5DFA-8793-CEB0EC4F4970}"/>
              </a:ext>
            </a:extLst>
          </p:cNvPr>
          <p:cNvSpPr>
            <a:spLocks noGrp="1"/>
          </p:cNvSpPr>
          <p:nvPr>
            <p:ph sz="half" idx="10"/>
          </p:nvPr>
        </p:nvSpPr>
        <p:spPr>
          <a:xfrm>
            <a:off x="609600" y="1143001"/>
            <a:ext cx="7924800" cy="792664"/>
          </a:xfrm>
        </p:spPr>
        <p:txBody>
          <a:bodyPr>
            <a:normAutofit/>
          </a:bodyPr>
          <a:lstStyle>
            <a:lvl1pPr marL="0" indent="0">
              <a:spcBef>
                <a:spcPct val="0"/>
              </a:spcBef>
              <a:buNone/>
              <a:defRPr sz="2000">
                <a:latin typeface="+mn-lt"/>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317802061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lists with line">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935665"/>
            <a:ext cx="37338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35665"/>
            <a:ext cx="37338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91B6BE9-EE8D-5DFA-8793-CEB0EC4F4970}"/>
              </a:ext>
            </a:extLst>
          </p:cNvPr>
          <p:cNvSpPr>
            <a:spLocks noGrp="1"/>
          </p:cNvSpPr>
          <p:nvPr>
            <p:ph sz="half" idx="10"/>
          </p:nvPr>
        </p:nvSpPr>
        <p:spPr>
          <a:xfrm>
            <a:off x="609600" y="1143001"/>
            <a:ext cx="7924800" cy="792664"/>
          </a:xfrm>
        </p:spPr>
        <p:txBody>
          <a:bodyPr>
            <a:normAutofit/>
          </a:bodyPr>
          <a:lstStyle>
            <a:lvl1pPr marL="0" indent="0">
              <a:spcBef>
                <a:spcPct val="0"/>
              </a:spcBef>
              <a:buNone/>
              <a:defRPr sz="2000">
                <a:latin typeface="+mn-lt"/>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p:txBody>
      </p:sp>
      <p:cxnSp>
        <p:nvCxnSpPr>
          <p:cNvPr id="2" name="Straight Connector 1">
            <a:extLst>
              <a:ext uri="{FF2B5EF4-FFF2-40B4-BE49-F238E27FC236}">
                <a16:creationId xmlns:a16="http://schemas.microsoft.com/office/drawing/2014/main" id="{2D4F9A18-BE28-AE51-9E0F-D97D743EE4C1}"/>
              </a:ext>
            </a:extLst>
          </p:cNvPr>
          <p:cNvCxnSpPr/>
          <p:nvPr userDrawn="1"/>
        </p:nvCxnSpPr>
        <p:spPr>
          <a:xfrm flipH="1">
            <a:off x="4572000" y="2209800"/>
            <a:ext cx="0" cy="2998694"/>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781960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6802" y="3367672"/>
            <a:ext cx="7772400" cy="762000"/>
          </a:xfrm>
        </p:spPr>
        <p:txBody>
          <a:bodyPr anchor="t"/>
          <a:lstStyle>
            <a:lvl1pPr algn="l">
              <a:defRPr sz="4000" b="1" cap="all">
                <a:solidFill>
                  <a:schemeClr val="tx2"/>
                </a:solidFill>
              </a:defRPr>
            </a:lvl1pPr>
          </a:lstStyle>
          <a:p>
            <a:r>
              <a:rPr lang="en-US"/>
              <a:t>Click to edit Master title style</a:t>
            </a:r>
          </a:p>
        </p:txBody>
      </p:sp>
      <p:sp>
        <p:nvSpPr>
          <p:cNvPr id="3" name="Text Placeholder 2"/>
          <p:cNvSpPr>
            <a:spLocks noGrp="1"/>
          </p:cNvSpPr>
          <p:nvPr>
            <p:ph type="body" idx="1"/>
          </p:nvPr>
        </p:nvSpPr>
        <p:spPr>
          <a:xfrm>
            <a:off x="722313" y="381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userDrawn="1"/>
        </p:nvSpPr>
        <p:spPr>
          <a:xfrm>
            <a:off x="0" y="3048000"/>
            <a:ext cx="8305800"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4" name="Rectangle 23"/>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5" name="Rectangle 24"/>
          <p:cNvSpPr/>
          <p:nvPr userDrawn="1"/>
        </p:nvSpPr>
        <p:spPr>
          <a:xfrm>
            <a:off x="792480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481FDABC-6E5F-A682-04A8-56198B285DD7}"/>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145638430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28732224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8993567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72969131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01455613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01886778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51047719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07421422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399233959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328959881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290997089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3" y="996950"/>
            <a:ext cx="2573337" cy="5462588"/>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371600"/>
            <a:ext cx="5929434" cy="4800600"/>
          </a:xfrm>
        </p:spPr>
        <p:txBody>
          <a:bodyPr>
            <a:noAutofit/>
          </a:bodyPr>
          <a:lstStyle>
            <a:lvl2pPr marL="342900" indent="-1524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latin typeface="Arial"/>
              </a:rPr>
              <a:pPr/>
              <a:t>‹#›</a:t>
            </a:fld>
            <a:endParaRPr lang="en-US" dirty="0">
              <a:solidFill>
                <a:srgbClr val="8C9599"/>
              </a:solidFill>
              <a:latin typeface="Arial"/>
            </a:endParaRPr>
          </a:p>
        </p:txBody>
      </p:sp>
    </p:spTree>
    <p:extLst>
      <p:ext uri="{BB962C8B-B14F-4D97-AF65-F5344CB8AC3E}">
        <p14:creationId xmlns:p14="http://schemas.microsoft.com/office/powerpoint/2010/main" val="20297036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7"/>
          <p:cNvSpPr>
            <a:spLocks noGrp="1"/>
          </p:cNvSpPr>
          <p:nvPr>
            <p:ph type="sldNum" sz="quarter" idx="4"/>
          </p:nvPr>
        </p:nvSpPr>
        <p:spPr>
          <a:xfrm>
            <a:off x="8659220" y="6518140"/>
            <a:ext cx="257748" cy="138897"/>
          </a:xfrm>
          <a:prstGeom prst="rect">
            <a:avLst/>
          </a:prstGeom>
        </p:spPr>
        <p:txBody>
          <a:bodyPr vert="horz" lIns="0" tIns="0" rIns="0" bIns="0" rtlCol="0" anchor="b"/>
          <a:lstStyle>
            <a:lvl1pPr algn="r">
              <a:defRPr sz="700">
                <a:solidFill>
                  <a:schemeClr val="accent4"/>
                </a:solidFill>
                <a:latin typeface="Arial"/>
                <a:cs typeface="Arial"/>
              </a:defRPr>
            </a:lvl1pPr>
          </a:lstStyle>
          <a:p>
            <a:fld id="{6575370D-4E78-C44F-8DB3-41D140BF8DE9}" type="slidenum">
              <a:rPr lang="en-US" smtClean="0"/>
              <a:pPr/>
              <a:t>‹#›</a:t>
            </a:fld>
            <a:endParaRPr lang="en-US" dirty="0"/>
          </a:p>
        </p:txBody>
      </p:sp>
      <p:sp>
        <p:nvSpPr>
          <p:cNvPr id="5" name="Content Placeholder 10"/>
          <p:cNvSpPr>
            <a:spLocks noGrp="1"/>
          </p:cNvSpPr>
          <p:nvPr>
            <p:ph sz="quarter" idx="10" hasCustomPrompt="1"/>
          </p:nvPr>
        </p:nvSpPr>
        <p:spPr>
          <a:xfrm>
            <a:off x="5851879" y="769479"/>
            <a:ext cx="3065089" cy="434909"/>
          </a:xfrm>
        </p:spPr>
        <p:txBody>
          <a:bodyPr rIns="0" anchor="ctr" anchorCtr="0">
            <a:noAutofit/>
          </a:bodyPr>
          <a:lstStyle>
            <a:lvl1pPr marL="0" indent="0" algn="r">
              <a:buNone/>
              <a:defRPr sz="1600" b="1">
                <a:solidFill>
                  <a:schemeClr val="bg1"/>
                </a:solidFill>
              </a:defRPr>
            </a:lvl1pPr>
          </a:lstStyle>
          <a:p>
            <a:pPr lvl="0"/>
            <a:r>
              <a:rPr lang="en-US" dirty="0">
                <a:solidFill>
                  <a:schemeClr val="bg1"/>
                </a:solidFill>
                <a:cs typeface="Arial"/>
              </a:rPr>
              <a:t>Quit For Life</a:t>
            </a:r>
            <a:endParaRPr lang="en-US" dirty="0"/>
          </a:p>
        </p:txBody>
      </p:sp>
    </p:spTree>
    <p:extLst>
      <p:ext uri="{BB962C8B-B14F-4D97-AF65-F5344CB8AC3E}">
        <p14:creationId xmlns:p14="http://schemas.microsoft.com/office/powerpoint/2010/main" val="42238358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4914" y="347472"/>
            <a:ext cx="8322099" cy="732508"/>
          </a:xfrm>
        </p:spPr>
        <p:txBody>
          <a:bodyPr vert="horz" lIns="91440" tIns="45720" rIns="91440" bIns="45720" rtlCol="0" anchor="t" anchorCtr="0">
            <a:noAutofit/>
          </a:bodyPr>
          <a:lstStyle>
            <a:lvl1pPr>
              <a:lnSpc>
                <a:spcPct val="100000"/>
              </a:lnSpc>
              <a:defRPr lang="en-US" sz="2800"/>
            </a:lvl1pPr>
          </a:lstStyle>
          <a:p>
            <a:pPr lvl="0"/>
            <a:r>
              <a:rPr lang="en-US" dirty="0"/>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t>‹#›</a:t>
            </a:fld>
            <a:endParaRPr lang="en-US"/>
          </a:p>
        </p:txBody>
      </p:sp>
      <p:sp>
        <p:nvSpPr>
          <p:cNvPr id="4" name="Footer Placeholder 3">
            <a:extLst>
              <a:ext uri="{FF2B5EF4-FFF2-40B4-BE49-F238E27FC236}">
                <a16:creationId xmlns:a16="http://schemas.microsoft.com/office/drawing/2014/main" id="{8E4D2472-4EE6-C448-9F15-8C75193DA95C}"/>
              </a:ext>
            </a:extLst>
          </p:cNvPr>
          <p:cNvSpPr>
            <a:spLocks noGrp="1"/>
          </p:cNvSpPr>
          <p:nvPr>
            <p:ph type="ftr" sz="quarter" idx="3"/>
          </p:nvPr>
        </p:nvSpPr>
        <p:spPr>
          <a:xfrm>
            <a:off x="5346350" y="6241573"/>
            <a:ext cx="3086100" cy="366183"/>
          </a:xfrm>
          <a:prstGeom prst="rect">
            <a:avLst/>
          </a:prstGeom>
        </p:spPr>
        <p:txBody>
          <a:bodyPr vert="horz" lIns="91440" tIns="45720" rIns="91440" bIns="45720" rtlCol="0" anchor="ctr"/>
          <a:lstStyle>
            <a:lvl1pPr algn="r">
              <a:defRPr sz="800">
                <a:solidFill>
                  <a:schemeClr val="accent1"/>
                </a:solidFill>
              </a:defRPr>
            </a:lvl1pPr>
          </a:lstStyle>
          <a:p>
            <a:r>
              <a:rPr lang="en-US"/>
              <a:t>Type Division Name here</a:t>
            </a:r>
            <a:endParaRPr lang="en-US" dirty="0"/>
          </a:p>
        </p:txBody>
      </p:sp>
    </p:spTree>
    <p:extLst>
      <p:ext uri="{BB962C8B-B14F-4D97-AF65-F5344CB8AC3E}">
        <p14:creationId xmlns:p14="http://schemas.microsoft.com/office/powerpoint/2010/main" val="36444527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2F68D40-68DB-481E-BCCC-E915ABBA048B}"/>
              </a:ext>
            </a:extLst>
          </p:cNvPr>
          <p:cNvCxnSpPr/>
          <p:nvPr userDrawn="1"/>
        </p:nvCxnSpPr>
        <p:spPr>
          <a:xfrm>
            <a:off x="0" y="631825"/>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A3A71AD-02D7-4513-812A-A87075025682}"/>
              </a:ext>
            </a:extLst>
          </p:cNvPr>
          <p:cNvCxnSpPr/>
          <p:nvPr userDrawn="1"/>
        </p:nvCxnSpPr>
        <p:spPr>
          <a:xfrm>
            <a:off x="0" y="6221413"/>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8CBC961-0D08-0345-A997-54BF8AD4A40F}"/>
              </a:ext>
            </a:extLst>
          </p:cNvPr>
          <p:cNvSpPr>
            <a:spLocks noGrp="1"/>
          </p:cNvSpPr>
          <p:nvPr>
            <p:ph idx="1"/>
          </p:nvPr>
        </p:nvSpPr>
        <p:spPr>
          <a:xfrm>
            <a:off x="314326" y="2523214"/>
            <a:ext cx="8362316" cy="3653748"/>
          </a:xfrm>
          <a:prstGeom prst="rect">
            <a:avLst/>
          </a:prstGeom>
        </p:spPr>
        <p:txBody>
          <a:bodyPr lIns="0" tIns="0" rIns="0" b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a:extLst>
              <a:ext uri="{FF2B5EF4-FFF2-40B4-BE49-F238E27FC236}">
                <a16:creationId xmlns:a16="http://schemas.microsoft.com/office/drawing/2014/main" id="{EB32F115-8AB8-2643-827A-745BA2098A86}"/>
              </a:ext>
            </a:extLst>
          </p:cNvPr>
          <p:cNvSpPr>
            <a:spLocks noGrp="1"/>
          </p:cNvSpPr>
          <p:nvPr>
            <p:ph type="title"/>
          </p:nvPr>
        </p:nvSpPr>
        <p:spPr>
          <a:xfrm>
            <a:off x="314326" y="1084063"/>
            <a:ext cx="8362316" cy="1135264"/>
          </a:xfrm>
          <a:prstGeom prst="rect">
            <a:avLst/>
          </a:prstGeom>
        </p:spPr>
        <p:txBody>
          <a:bodyPr lIns="0" tIns="0" rIns="0" bIns="0" anchor="t">
            <a:noAutofit/>
          </a:bodyPr>
          <a:lstStyle>
            <a:lvl1pPr>
              <a:defRPr>
                <a:solidFill>
                  <a:schemeClr val="tx2"/>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FD910D34-EE3D-497D-9A36-A8B6B5905E55}"/>
              </a:ext>
            </a:extLst>
          </p:cNvPr>
          <p:cNvSpPr>
            <a:spLocks noGrp="1"/>
          </p:cNvSpPr>
          <p:nvPr>
            <p:ph type="ftr" sz="quarter" idx="10"/>
          </p:nvPr>
        </p:nvSpPr>
        <p:spPr>
          <a:xfrm>
            <a:off x="636588" y="6354765"/>
            <a:ext cx="5040312" cy="103875"/>
          </a:xfrm>
        </p:spPr>
        <p:txBody>
          <a:bodyPr/>
          <a:lstStyle>
            <a:lvl1pPr>
              <a:defRPr/>
            </a:lvl1pPr>
          </a:lstStyle>
          <a:p>
            <a:pPr>
              <a:defRPr/>
            </a:pPr>
            <a:endParaRPr lang="en-US" dirty="0"/>
          </a:p>
        </p:txBody>
      </p:sp>
      <p:sp>
        <p:nvSpPr>
          <p:cNvPr id="7" name="Slide Number Placeholder 2">
            <a:extLst>
              <a:ext uri="{FF2B5EF4-FFF2-40B4-BE49-F238E27FC236}">
                <a16:creationId xmlns:a16="http://schemas.microsoft.com/office/drawing/2014/main" id="{E61590E2-E24F-448C-B478-322D20216080}"/>
              </a:ext>
            </a:extLst>
          </p:cNvPr>
          <p:cNvSpPr>
            <a:spLocks noGrp="1"/>
          </p:cNvSpPr>
          <p:nvPr>
            <p:ph type="sldNum" sz="quarter" idx="11"/>
          </p:nvPr>
        </p:nvSpPr>
        <p:spPr>
          <a:xfrm>
            <a:off x="314326" y="6354764"/>
            <a:ext cx="277813" cy="115416"/>
          </a:xfrm>
        </p:spPr>
        <p:txBody>
          <a:bodyPr/>
          <a:lstStyle>
            <a:lvl1pPr algn="l">
              <a:defRPr/>
            </a:lvl1pPr>
          </a:lstStyle>
          <a:p>
            <a:fld id="{DFBF2392-9335-4DC0-8F85-C7AFA5EC03C1}" type="slidenum">
              <a:rPr lang="en-US" altLang="en-US"/>
              <a:pPr/>
              <a:t>‹#›</a:t>
            </a:fld>
            <a:endParaRPr lang="en-US" altLang="en-US" dirty="0"/>
          </a:p>
        </p:txBody>
      </p:sp>
    </p:spTree>
    <p:extLst>
      <p:ext uri="{BB962C8B-B14F-4D97-AF65-F5344CB8AC3E}">
        <p14:creationId xmlns:p14="http://schemas.microsoft.com/office/powerpoint/2010/main" val="2984340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4C79-2F65-4DB1-ABE5-7AF34ED03B7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1B1AD59-CD53-4BE6-92B5-07A9F7FE997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F456C00-7D11-4DC8-92A4-8B2875AF4263}"/>
              </a:ext>
            </a:extLst>
          </p:cNvPr>
          <p:cNvSpPr>
            <a:spLocks noGrp="1"/>
          </p:cNvSpPr>
          <p:nvPr>
            <p:ph type="dt" sz="half" idx="10"/>
          </p:nvPr>
        </p:nvSpPr>
        <p:spPr/>
        <p:txBody>
          <a:bodyPr/>
          <a:lstStyle/>
          <a:p>
            <a:fld id="{16C10441-6592-4161-8B8F-659F79D6E610}" type="datetime1">
              <a:rPr lang="en-US" smtClean="0"/>
              <a:t>10/7/2026</a:t>
            </a:fld>
            <a:endParaRPr lang="en-US" dirty="0"/>
          </a:p>
        </p:txBody>
      </p:sp>
      <p:sp>
        <p:nvSpPr>
          <p:cNvPr id="5" name="Footer Placeholder 4">
            <a:extLst>
              <a:ext uri="{FF2B5EF4-FFF2-40B4-BE49-F238E27FC236}">
                <a16:creationId xmlns:a16="http://schemas.microsoft.com/office/drawing/2014/main" id="{A580E39C-9D4D-4ACE-ABDF-E6590EB427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B2AF5-7A6A-4C4C-87E6-F47946C0AE64}"/>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1997827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9F58B-4BD5-4C2F-8C77-FA97DD9DFF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2ADAFB-D1E6-4CFD-88AE-A7E79F7C7B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D673D2-C2C9-4F25-A50A-1BB97774E369}"/>
              </a:ext>
            </a:extLst>
          </p:cNvPr>
          <p:cNvSpPr>
            <a:spLocks noGrp="1"/>
          </p:cNvSpPr>
          <p:nvPr>
            <p:ph type="dt" sz="half" idx="10"/>
          </p:nvPr>
        </p:nvSpPr>
        <p:spPr/>
        <p:txBody>
          <a:bodyPr/>
          <a:lstStyle/>
          <a:p>
            <a:fld id="{EB697174-6452-4328-87D8-89D350C99393}" type="datetime1">
              <a:rPr lang="en-US" smtClean="0"/>
              <a:t>10/7/2026</a:t>
            </a:fld>
            <a:endParaRPr lang="en-US" dirty="0"/>
          </a:p>
        </p:txBody>
      </p:sp>
      <p:sp>
        <p:nvSpPr>
          <p:cNvPr id="5" name="Footer Placeholder 4">
            <a:extLst>
              <a:ext uri="{FF2B5EF4-FFF2-40B4-BE49-F238E27FC236}">
                <a16:creationId xmlns:a16="http://schemas.microsoft.com/office/drawing/2014/main" id="{A4AB5CA3-BC09-4E85-B779-995F8FCFC3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5F7403-70A9-4142-91E2-6916789FC10E}"/>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4253139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E772-AE82-4C78-9355-6F9DFE49520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7143995-83CB-4976-9B65-FAAA9CC3289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C93C6D-5A89-4923-9E27-0ED5F42CD21B}"/>
              </a:ext>
            </a:extLst>
          </p:cNvPr>
          <p:cNvSpPr>
            <a:spLocks noGrp="1"/>
          </p:cNvSpPr>
          <p:nvPr>
            <p:ph type="dt" sz="half" idx="10"/>
          </p:nvPr>
        </p:nvSpPr>
        <p:spPr/>
        <p:txBody>
          <a:bodyPr/>
          <a:lstStyle/>
          <a:p>
            <a:fld id="{2C2ACEB4-84A1-452A-B913-7BE118ECE27D}" type="datetime1">
              <a:rPr lang="en-US" smtClean="0"/>
              <a:t>10/7/2026</a:t>
            </a:fld>
            <a:endParaRPr lang="en-US" dirty="0"/>
          </a:p>
        </p:txBody>
      </p:sp>
      <p:sp>
        <p:nvSpPr>
          <p:cNvPr id="5" name="Footer Placeholder 4">
            <a:extLst>
              <a:ext uri="{FF2B5EF4-FFF2-40B4-BE49-F238E27FC236}">
                <a16:creationId xmlns:a16="http://schemas.microsoft.com/office/drawing/2014/main" id="{F868CB82-26FB-456B-8C71-B37EC96C7B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199347-CC33-461C-ACFA-FF36B0BEE62B}"/>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762312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B30C-5EEA-4DDD-867E-29BB515BCC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601508-8BF9-47AB-83B9-E7B2AD14E5E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DE32F7-A8D2-4472-B04A-7DFF4B806D0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810BE-65BC-40DA-A4FD-6A45B79969A5}"/>
              </a:ext>
            </a:extLst>
          </p:cNvPr>
          <p:cNvSpPr>
            <a:spLocks noGrp="1"/>
          </p:cNvSpPr>
          <p:nvPr>
            <p:ph type="dt" sz="half" idx="10"/>
          </p:nvPr>
        </p:nvSpPr>
        <p:spPr/>
        <p:txBody>
          <a:bodyPr/>
          <a:lstStyle/>
          <a:p>
            <a:fld id="{082F313A-9024-43C6-843C-C7F175E057D6}" type="datetime1">
              <a:rPr lang="en-US" smtClean="0"/>
              <a:t>10/7/2026</a:t>
            </a:fld>
            <a:endParaRPr lang="en-US" dirty="0"/>
          </a:p>
        </p:txBody>
      </p:sp>
      <p:sp>
        <p:nvSpPr>
          <p:cNvPr id="6" name="Footer Placeholder 5">
            <a:extLst>
              <a:ext uri="{FF2B5EF4-FFF2-40B4-BE49-F238E27FC236}">
                <a16:creationId xmlns:a16="http://schemas.microsoft.com/office/drawing/2014/main" id="{8B25DB7D-980E-4E39-969A-A4613043A5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8463C9-0B81-4D5E-98E0-593DEA46AF88}"/>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465667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C4DF-2720-438B-94FD-3B465F55A86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435BB5-F903-4509-A63A-BE27331172C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8866440-E3C2-4C59-B430-FB6BF22E277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488FC8-52F2-47D6-9D18-7E2C30E3504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934F5C1-90B1-4D26-9D9C-B4CA1928663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9B6A88-4E99-4B9B-8FA4-619EE53EB541}"/>
              </a:ext>
            </a:extLst>
          </p:cNvPr>
          <p:cNvSpPr>
            <a:spLocks noGrp="1"/>
          </p:cNvSpPr>
          <p:nvPr>
            <p:ph type="dt" sz="half" idx="10"/>
          </p:nvPr>
        </p:nvSpPr>
        <p:spPr/>
        <p:txBody>
          <a:bodyPr/>
          <a:lstStyle/>
          <a:p>
            <a:fld id="{0EA46554-B643-4BF8-B976-F27729801EBB}" type="datetime1">
              <a:rPr lang="en-US" smtClean="0"/>
              <a:t>10/7/2026</a:t>
            </a:fld>
            <a:endParaRPr lang="en-US" dirty="0"/>
          </a:p>
        </p:txBody>
      </p:sp>
      <p:sp>
        <p:nvSpPr>
          <p:cNvPr id="8" name="Footer Placeholder 7">
            <a:extLst>
              <a:ext uri="{FF2B5EF4-FFF2-40B4-BE49-F238E27FC236}">
                <a16:creationId xmlns:a16="http://schemas.microsoft.com/office/drawing/2014/main" id="{9A01B9AE-9216-45EE-80FE-F759FF52FBC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BF47DF7-1B89-429D-ACF4-CFE827311F9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594813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A8106-BF3F-4DAF-869C-07FD0CB6AD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E469B1-F81F-481B-AF5A-7683660805AD}"/>
              </a:ext>
            </a:extLst>
          </p:cNvPr>
          <p:cNvSpPr>
            <a:spLocks noGrp="1"/>
          </p:cNvSpPr>
          <p:nvPr>
            <p:ph type="dt" sz="half" idx="10"/>
          </p:nvPr>
        </p:nvSpPr>
        <p:spPr/>
        <p:txBody>
          <a:bodyPr/>
          <a:lstStyle/>
          <a:p>
            <a:fld id="{32CF2D58-D89C-4249-9849-AB91315CF0BD}" type="datetime1">
              <a:rPr lang="en-US" smtClean="0"/>
              <a:t>10/7/2026</a:t>
            </a:fld>
            <a:endParaRPr lang="en-US" dirty="0"/>
          </a:p>
        </p:txBody>
      </p:sp>
      <p:sp>
        <p:nvSpPr>
          <p:cNvPr id="4" name="Footer Placeholder 3">
            <a:extLst>
              <a:ext uri="{FF2B5EF4-FFF2-40B4-BE49-F238E27FC236}">
                <a16:creationId xmlns:a16="http://schemas.microsoft.com/office/drawing/2014/main" id="{0B2B4383-EB35-4CA4-A135-7315B650C0F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CF97557-4D2E-41EB-B2A4-768A3A5FCAF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3163527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54AD85-97B8-47EF-A135-A9B15D5138A8}"/>
              </a:ext>
            </a:extLst>
          </p:cNvPr>
          <p:cNvSpPr>
            <a:spLocks noGrp="1"/>
          </p:cNvSpPr>
          <p:nvPr>
            <p:ph type="dt" sz="half" idx="10"/>
          </p:nvPr>
        </p:nvSpPr>
        <p:spPr/>
        <p:txBody>
          <a:bodyPr/>
          <a:lstStyle/>
          <a:p>
            <a:fld id="{63B27930-5F8A-4E7D-BECF-B95450EF3D4C}" type="datetime1">
              <a:rPr lang="en-US" smtClean="0"/>
              <a:t>10/7/2026</a:t>
            </a:fld>
            <a:endParaRPr lang="en-US" dirty="0"/>
          </a:p>
        </p:txBody>
      </p:sp>
      <p:sp>
        <p:nvSpPr>
          <p:cNvPr id="3" name="Footer Placeholder 2">
            <a:extLst>
              <a:ext uri="{FF2B5EF4-FFF2-40B4-BE49-F238E27FC236}">
                <a16:creationId xmlns:a16="http://schemas.microsoft.com/office/drawing/2014/main" id="{A2942861-42AD-49A9-B95C-7CC4971EA22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9A63C5-16DD-45C9-85D4-11D394D3346A}"/>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0027204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5BBD-E473-4CB9-A9E6-63CEF038B9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4919214-1B66-4384-8F0B-0DA71AC7F7E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8D255C-C32E-4AD2-8B1B-9B8F2CE2FDD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A90A1F-62C6-4B07-9831-C214A7FA8CEE}"/>
              </a:ext>
            </a:extLst>
          </p:cNvPr>
          <p:cNvSpPr>
            <a:spLocks noGrp="1"/>
          </p:cNvSpPr>
          <p:nvPr>
            <p:ph type="dt" sz="half" idx="10"/>
          </p:nvPr>
        </p:nvSpPr>
        <p:spPr/>
        <p:txBody>
          <a:bodyPr/>
          <a:lstStyle/>
          <a:p>
            <a:fld id="{5E26D54E-BEAC-461D-9B90-27991410A498}" type="datetime1">
              <a:rPr lang="en-US" smtClean="0"/>
              <a:t>10/7/2026</a:t>
            </a:fld>
            <a:endParaRPr lang="en-US" dirty="0"/>
          </a:p>
        </p:txBody>
      </p:sp>
      <p:sp>
        <p:nvSpPr>
          <p:cNvPr id="6" name="Footer Placeholder 5">
            <a:extLst>
              <a:ext uri="{FF2B5EF4-FFF2-40B4-BE49-F238E27FC236}">
                <a16:creationId xmlns:a16="http://schemas.microsoft.com/office/drawing/2014/main" id="{FBD009EF-0E7F-478E-9BCA-C0C513FA23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5B9A55-9B01-4CA0-A708-F06A7877065F}"/>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804353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262E-5BD4-4121-8BA4-17E4B277033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3028441-60C5-40B6-828E-A84A979C93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0DEDC05-E951-4EEE-886F-937F38E609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304DFEF-BA8F-4F87-B545-10E0F89DD224}"/>
              </a:ext>
            </a:extLst>
          </p:cNvPr>
          <p:cNvSpPr>
            <a:spLocks noGrp="1"/>
          </p:cNvSpPr>
          <p:nvPr>
            <p:ph type="dt" sz="half" idx="10"/>
          </p:nvPr>
        </p:nvSpPr>
        <p:spPr/>
        <p:txBody>
          <a:bodyPr/>
          <a:lstStyle/>
          <a:p>
            <a:fld id="{1731CBB9-383F-4033-906E-0AB859EEECCF}" type="datetime1">
              <a:rPr lang="en-US" smtClean="0"/>
              <a:t>10/7/2026</a:t>
            </a:fld>
            <a:endParaRPr lang="en-US" dirty="0"/>
          </a:p>
        </p:txBody>
      </p:sp>
      <p:sp>
        <p:nvSpPr>
          <p:cNvPr id="6" name="Footer Placeholder 5">
            <a:extLst>
              <a:ext uri="{FF2B5EF4-FFF2-40B4-BE49-F238E27FC236}">
                <a16:creationId xmlns:a16="http://schemas.microsoft.com/office/drawing/2014/main" id="{0844A889-71EA-4C28-A30A-4DD9CD2BD1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C948E2-EA68-403E-B34D-D04D6249740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751556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76B14-9666-4B26-B479-F072B57CC4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7B93B0-1896-4A4C-8E5C-1BE3C6E77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22BFD-CE31-47F0-8743-EA0C27CEDE42}"/>
              </a:ext>
            </a:extLst>
          </p:cNvPr>
          <p:cNvSpPr>
            <a:spLocks noGrp="1"/>
          </p:cNvSpPr>
          <p:nvPr>
            <p:ph type="dt" sz="half" idx="10"/>
          </p:nvPr>
        </p:nvSpPr>
        <p:spPr/>
        <p:txBody>
          <a:bodyPr/>
          <a:lstStyle/>
          <a:p>
            <a:fld id="{4B9C8C6A-B447-4721-A8C4-E4729E727941}" type="datetime1">
              <a:rPr lang="en-US" smtClean="0"/>
              <a:t>10/7/2026</a:t>
            </a:fld>
            <a:endParaRPr lang="en-US" dirty="0"/>
          </a:p>
        </p:txBody>
      </p:sp>
      <p:sp>
        <p:nvSpPr>
          <p:cNvPr id="5" name="Footer Placeholder 4">
            <a:extLst>
              <a:ext uri="{FF2B5EF4-FFF2-40B4-BE49-F238E27FC236}">
                <a16:creationId xmlns:a16="http://schemas.microsoft.com/office/drawing/2014/main" id="{83F606D2-C08E-4C49-A864-4C2353FE85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7EF5B7-AD6C-4541-A623-872BD509D973}"/>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32884767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CF1A52-CD50-47BB-805F-1F7B8467807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FC5434-D822-4AA2-BF49-4788B76DD98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317A9D-51BD-4EE6-B986-45DB6680F90C}"/>
              </a:ext>
            </a:extLst>
          </p:cNvPr>
          <p:cNvSpPr>
            <a:spLocks noGrp="1"/>
          </p:cNvSpPr>
          <p:nvPr>
            <p:ph type="dt" sz="half" idx="10"/>
          </p:nvPr>
        </p:nvSpPr>
        <p:spPr/>
        <p:txBody>
          <a:bodyPr/>
          <a:lstStyle/>
          <a:p>
            <a:fld id="{94216C94-BF81-473D-857A-678F393265F8}" type="datetime1">
              <a:rPr lang="en-US" smtClean="0"/>
              <a:t>10/7/2026</a:t>
            </a:fld>
            <a:endParaRPr lang="en-US" dirty="0"/>
          </a:p>
        </p:txBody>
      </p:sp>
      <p:sp>
        <p:nvSpPr>
          <p:cNvPr id="5" name="Footer Placeholder 4">
            <a:extLst>
              <a:ext uri="{FF2B5EF4-FFF2-40B4-BE49-F238E27FC236}">
                <a16:creationId xmlns:a16="http://schemas.microsoft.com/office/drawing/2014/main" id="{E144E94C-EA6C-4BFA-A045-2D1F2C982B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869823-F307-47B2-BE94-B79C47A0F389}"/>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12276927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One Column Image">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B2197F64-4821-699A-0C4A-B69AD700F0C6}"/>
              </a:ext>
            </a:extLst>
          </p:cNvPr>
          <p:cNvSpPr>
            <a:spLocks noGrp="1"/>
          </p:cNvSpPr>
          <p:nvPr>
            <p:ph type="pic" sz="quarter" idx="13"/>
          </p:nvPr>
        </p:nvSpPr>
        <p:spPr>
          <a:xfrm>
            <a:off x="6819900" y="0"/>
            <a:ext cx="2324100" cy="6858000"/>
          </a:xfrm>
          <a:solidFill>
            <a:schemeClr val="bg1">
              <a:lumMod val="95000"/>
            </a:schemeClr>
          </a:solidFill>
        </p:spPr>
        <p:txBody>
          <a:bodyPr/>
          <a:lstStyle>
            <a:lvl1pPr marL="0" indent="0">
              <a:buNone/>
              <a:defRPr sz="900"/>
            </a:lvl1pPr>
          </a:lstStyle>
          <a:p>
            <a:r>
              <a:rPr lang="en-US" dirty="0"/>
              <a:t>Click icon to add picture</a:t>
            </a:r>
          </a:p>
        </p:txBody>
      </p:sp>
      <p:sp>
        <p:nvSpPr>
          <p:cNvPr id="3" name="Footnote">
            <a:extLst>
              <a:ext uri="{FF2B5EF4-FFF2-40B4-BE49-F238E27FC236}">
                <a16:creationId xmlns:a16="http://schemas.microsoft.com/office/drawing/2014/main" id="{175D26F3-8BA6-2353-616F-08473FA79A7A}"/>
              </a:ext>
            </a:extLst>
          </p:cNvPr>
          <p:cNvSpPr>
            <a:spLocks noGrp="1"/>
          </p:cNvSpPr>
          <p:nvPr>
            <p:ph type="body" sz="half" idx="2" hasCustomPrompt="1"/>
          </p:nvPr>
        </p:nvSpPr>
        <p:spPr>
          <a:xfrm>
            <a:off x="342900" y="6306217"/>
            <a:ext cx="6309360"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9" name="Content Placeholder 5">
            <a:extLst>
              <a:ext uri="{FF2B5EF4-FFF2-40B4-BE49-F238E27FC236}">
                <a16:creationId xmlns:a16="http://schemas.microsoft.com/office/drawing/2014/main" id="{20785959-5330-1348-AA72-B8F3DECC25C0}"/>
              </a:ext>
            </a:extLst>
          </p:cNvPr>
          <p:cNvSpPr>
            <a:spLocks noGrp="1"/>
          </p:cNvSpPr>
          <p:nvPr>
            <p:ph sz="quarter" idx="11"/>
          </p:nvPr>
        </p:nvSpPr>
        <p:spPr>
          <a:xfrm>
            <a:off x="342900" y="1691640"/>
            <a:ext cx="6305550" cy="4315460"/>
          </a:xfrm>
        </p:spPr>
        <p:txBody>
          <a:bodyPr rIns="182880"/>
          <a:lstStyle>
            <a:lvl1pPr>
              <a:spcBef>
                <a:spcPts val="1200"/>
              </a:spcBef>
              <a:defRPr sz="1200"/>
            </a:lvl1pPr>
            <a:lvl2pPr>
              <a:spcBef>
                <a:spcPts val="1200"/>
              </a:spcBef>
              <a:defRPr sz="1200"/>
            </a:lvl2pPr>
            <a:lvl3pPr>
              <a:spcBef>
                <a:spcPts val="1200"/>
              </a:spcBef>
              <a:defRPr sz="1200"/>
            </a:lvl3pPr>
            <a:lvl4pPr>
              <a:spcBef>
                <a:spcPts val="1200"/>
              </a:spcBef>
              <a:defRPr sz="1200"/>
            </a:lvl4pPr>
            <a:lvl5pPr>
              <a:spcBef>
                <a:spcPts val="1200"/>
              </a:spcBef>
              <a:defRPr sz="1200"/>
            </a:lvl5pPr>
            <a:lvl6pPr marL="386954"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025EA94-69B0-84B5-F56B-DAB02C4D1E3A}"/>
              </a:ext>
            </a:extLst>
          </p:cNvPr>
          <p:cNvSpPr>
            <a:spLocks noGrp="1"/>
          </p:cNvSpPr>
          <p:nvPr>
            <p:ph type="title" hasCustomPrompt="1"/>
          </p:nvPr>
        </p:nvSpPr>
        <p:spPr>
          <a:xfrm>
            <a:off x="342900" y="384048"/>
            <a:ext cx="6305550" cy="822960"/>
          </a:xfrm>
        </p:spPr>
        <p:txBody>
          <a:bodyPr/>
          <a:lstStyle/>
          <a:p>
            <a:r>
              <a:rPr lang="en-US"/>
              <a:t>Click to edit master title style</a:t>
            </a:r>
          </a:p>
        </p:txBody>
      </p:sp>
      <p:sp>
        <p:nvSpPr>
          <p:cNvPr id="5" name="TextBox 4">
            <a:extLst>
              <a:ext uri="{FF2B5EF4-FFF2-40B4-BE49-F238E27FC236}">
                <a16:creationId xmlns:a16="http://schemas.microsoft.com/office/drawing/2014/main" id="{EC7278E3-AA72-5A9C-1027-D5069321B137}"/>
              </a:ext>
            </a:extLst>
          </p:cNvPr>
          <p:cNvSpPr txBox="1"/>
          <p:nvPr userDrawn="1"/>
        </p:nvSpPr>
        <p:spPr>
          <a:xfrm>
            <a:off x="8519221" y="6468705"/>
            <a:ext cx="284356" cy="103875"/>
          </a:xfrm>
          <a:prstGeom prst="rect">
            <a:avLst/>
          </a:prstGeom>
          <a:noFill/>
        </p:spPr>
        <p:txBody>
          <a:bodyPr wrap="square" lIns="0" tIns="0" rIns="0" bIns="0" rtlCol="0" anchor="b">
            <a:spAutoFit/>
          </a:bodyPr>
          <a:lstStyle/>
          <a:p>
            <a:pPr algn="r"/>
            <a:fld id="{2E41F6C8-4AC0-3E4A-83FC-D61DA5B25C9B}" type="slidenum">
              <a:rPr lang="en-US" sz="675" smtClean="0">
                <a:solidFill>
                  <a:schemeClr val="tx2"/>
                </a:solidFill>
              </a:rPr>
              <a:pPr algn="r"/>
              <a:t>‹#›</a:t>
            </a:fld>
            <a:endParaRPr lang="en-US" sz="675" dirty="0">
              <a:solidFill>
                <a:schemeClr val="tx2"/>
              </a:solidFill>
            </a:endParaRPr>
          </a:p>
        </p:txBody>
      </p:sp>
      <p:sp>
        <p:nvSpPr>
          <p:cNvPr id="6" name="Text Placeholder 8">
            <a:extLst>
              <a:ext uri="{FF2B5EF4-FFF2-40B4-BE49-F238E27FC236}">
                <a16:creationId xmlns:a16="http://schemas.microsoft.com/office/drawing/2014/main" id="{A1D49986-3DB6-86B4-4BD0-9693A738E2C8}"/>
              </a:ext>
            </a:extLst>
          </p:cNvPr>
          <p:cNvSpPr>
            <a:spLocks noGrp="1"/>
          </p:cNvSpPr>
          <p:nvPr>
            <p:ph type="body" sz="quarter" idx="34" hasCustomPrompt="1"/>
          </p:nvPr>
        </p:nvSpPr>
        <p:spPr>
          <a:xfrm>
            <a:off x="340519" y="776780"/>
            <a:ext cx="6307931" cy="515938"/>
          </a:xfrm>
        </p:spPr>
        <p:txBody>
          <a:bodyPr rIns="0"/>
          <a:lstStyle>
            <a:lvl1pPr>
              <a:defRPr sz="1350"/>
            </a:lvl1pPr>
          </a:lstStyle>
          <a:p>
            <a:pPr lvl="0"/>
            <a:r>
              <a:rPr lang="en-US"/>
              <a:t>Click to add subtitle</a:t>
            </a:r>
          </a:p>
        </p:txBody>
      </p:sp>
    </p:spTree>
    <p:extLst>
      <p:ext uri="{BB962C8B-B14F-4D97-AF65-F5344CB8AC3E}">
        <p14:creationId xmlns:p14="http://schemas.microsoft.com/office/powerpoint/2010/main" val="37589639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hree Content">
    <p:spTree>
      <p:nvGrpSpPr>
        <p:cNvPr id="1" name=""/>
        <p:cNvGrpSpPr/>
        <p:nvPr/>
      </p:nvGrpSpPr>
      <p:grpSpPr>
        <a:xfrm>
          <a:off x="0" y="0"/>
          <a:ext cx="0" cy="0"/>
          <a:chOff x="0" y="0"/>
          <a:chExt cx="0" cy="0"/>
        </a:xfrm>
      </p:grpSpPr>
      <p:sp>
        <p:nvSpPr>
          <p:cNvPr id="2" name="Footnote">
            <a:extLst>
              <a:ext uri="{FF2B5EF4-FFF2-40B4-BE49-F238E27FC236}">
                <a16:creationId xmlns:a16="http://schemas.microsoft.com/office/drawing/2014/main" id="{40D946FB-F683-103F-C864-C90EDA4E0F98}"/>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5" name="Title 4">
            <a:extLst>
              <a:ext uri="{FF2B5EF4-FFF2-40B4-BE49-F238E27FC236}">
                <a16:creationId xmlns:a16="http://schemas.microsoft.com/office/drawing/2014/main" id="{581CAC1E-A9D0-C348-9CA5-ACB7F2A85EDF}"/>
              </a:ext>
            </a:extLst>
          </p:cNvPr>
          <p:cNvSpPr>
            <a:spLocks noGrp="1"/>
          </p:cNvSpPr>
          <p:nvPr>
            <p:ph type="title" hasCustomPrompt="1"/>
          </p:nvPr>
        </p:nvSpPr>
        <p:spPr>
          <a:xfrm>
            <a:off x="342900" y="384048"/>
            <a:ext cx="8455914" cy="822960"/>
          </a:xfrm>
        </p:spPr>
        <p:txBody>
          <a:bodyPr vert="horz"/>
          <a:lstStyle/>
          <a:p>
            <a:r>
              <a:rPr lang="en-US"/>
              <a:t>Click to edit master title style</a:t>
            </a:r>
          </a:p>
        </p:txBody>
      </p:sp>
      <p:sp>
        <p:nvSpPr>
          <p:cNvPr id="9" name="Content Placeholder 5">
            <a:extLst>
              <a:ext uri="{FF2B5EF4-FFF2-40B4-BE49-F238E27FC236}">
                <a16:creationId xmlns:a16="http://schemas.microsoft.com/office/drawing/2014/main" id="{45AB35AA-8D35-7641-A957-D4B0335C4E6D}"/>
              </a:ext>
            </a:extLst>
          </p:cNvPr>
          <p:cNvSpPr>
            <a:spLocks noGrp="1"/>
          </p:cNvSpPr>
          <p:nvPr>
            <p:ph sz="quarter" idx="11"/>
          </p:nvPr>
        </p:nvSpPr>
        <p:spPr>
          <a:xfrm>
            <a:off x="342900" y="1691640"/>
            <a:ext cx="2707482"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5">
            <a:extLst>
              <a:ext uri="{FF2B5EF4-FFF2-40B4-BE49-F238E27FC236}">
                <a16:creationId xmlns:a16="http://schemas.microsoft.com/office/drawing/2014/main" id="{EBAB0896-32F4-184C-AB6B-8BD1DC29EDF6}"/>
              </a:ext>
            </a:extLst>
          </p:cNvPr>
          <p:cNvSpPr>
            <a:spLocks noGrp="1"/>
          </p:cNvSpPr>
          <p:nvPr>
            <p:ph sz="quarter" idx="13"/>
          </p:nvPr>
        </p:nvSpPr>
        <p:spPr>
          <a:xfrm>
            <a:off x="3216402" y="1691640"/>
            <a:ext cx="2707482"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5">
            <a:extLst>
              <a:ext uri="{FF2B5EF4-FFF2-40B4-BE49-F238E27FC236}">
                <a16:creationId xmlns:a16="http://schemas.microsoft.com/office/drawing/2014/main" id="{737AFD7F-3700-A74E-A770-258AE729175D}"/>
              </a:ext>
            </a:extLst>
          </p:cNvPr>
          <p:cNvSpPr>
            <a:spLocks noGrp="1"/>
          </p:cNvSpPr>
          <p:nvPr>
            <p:ph sz="quarter" idx="14"/>
          </p:nvPr>
        </p:nvSpPr>
        <p:spPr>
          <a:xfrm>
            <a:off x="6089904" y="1691640"/>
            <a:ext cx="2708910"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54184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Bar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BD2943-DB3A-6F45-8E73-6B1C54FB6CB8}"/>
              </a:ext>
            </a:extLst>
          </p:cNvPr>
          <p:cNvSpPr/>
          <p:nvPr/>
        </p:nvSpPr>
        <p:spPr>
          <a:xfrm>
            <a:off x="0" y="0"/>
            <a:ext cx="9144000" cy="1207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Footnote">
            <a:extLst>
              <a:ext uri="{FF2B5EF4-FFF2-40B4-BE49-F238E27FC236}">
                <a16:creationId xmlns:a16="http://schemas.microsoft.com/office/drawing/2014/main" id="{C268028F-64C9-6FF4-84FB-EFD2604CF689}"/>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2" name="Title 1">
            <a:extLst>
              <a:ext uri="{FF2B5EF4-FFF2-40B4-BE49-F238E27FC236}">
                <a16:creationId xmlns:a16="http://schemas.microsoft.com/office/drawing/2014/main" id="{DB793E11-CA7F-4409-AF5F-4334AE726D78}"/>
              </a:ext>
            </a:extLst>
          </p:cNvPr>
          <p:cNvSpPr>
            <a:spLocks noGrp="1"/>
          </p:cNvSpPr>
          <p:nvPr>
            <p:ph type="title" hasCustomPrompt="1"/>
          </p:nvPr>
        </p:nvSpPr>
        <p:spPr/>
        <p:txBody>
          <a:bodyPr vert="horz"/>
          <a:lstStyle/>
          <a:p>
            <a:r>
              <a:rPr lang="en-US"/>
              <a:t>Click to edit master title style</a:t>
            </a:r>
          </a:p>
        </p:txBody>
      </p:sp>
      <p:sp>
        <p:nvSpPr>
          <p:cNvPr id="10" name="Text Placeholder 4">
            <a:extLst>
              <a:ext uri="{FF2B5EF4-FFF2-40B4-BE49-F238E27FC236}">
                <a16:creationId xmlns:a16="http://schemas.microsoft.com/office/drawing/2014/main" id="{07A85B65-3501-0238-98BC-9304E036B244}"/>
              </a:ext>
            </a:extLst>
          </p:cNvPr>
          <p:cNvSpPr>
            <a:spLocks noGrp="1"/>
          </p:cNvSpPr>
          <p:nvPr>
            <p:ph type="body" sz="quarter" idx="10"/>
          </p:nvPr>
        </p:nvSpPr>
        <p:spPr>
          <a:xfrm>
            <a:off x="342901" y="1694049"/>
            <a:ext cx="8460581" cy="4313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88941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1_Cover">
    <p:spTree>
      <p:nvGrpSpPr>
        <p:cNvPr id="1" name=""/>
        <p:cNvGrpSpPr/>
        <p:nvPr/>
      </p:nvGrpSpPr>
      <p:grpSpPr>
        <a:xfrm>
          <a:off x="0" y="0"/>
          <a:ext cx="0" cy="0"/>
          <a:chOff x="0" y="0"/>
          <a:chExt cx="0" cy="0"/>
        </a:xfrm>
      </p:grpSpPr>
      <p:pic>
        <p:nvPicPr>
          <p:cNvPr id="11" name="Picture Placeholder 30">
            <a:extLst>
              <a:ext uri="{FF2B5EF4-FFF2-40B4-BE49-F238E27FC236}">
                <a16:creationId xmlns:a16="http://schemas.microsoft.com/office/drawing/2014/main" id="{2DBEE76D-5082-5842-955D-90D223DDAF7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715179" y="1076251"/>
            <a:ext cx="5093195" cy="4527271"/>
          </a:xfrm>
          <a:prstGeom prst="rect">
            <a:avLst/>
          </a:prstGeom>
        </p:spPr>
      </p:pic>
      <p:sp>
        <p:nvSpPr>
          <p:cNvPr id="15" name="Rectangle 14">
            <a:extLst>
              <a:ext uri="{FF2B5EF4-FFF2-40B4-BE49-F238E27FC236}">
                <a16:creationId xmlns:a16="http://schemas.microsoft.com/office/drawing/2014/main" id="{ADD816BC-F709-0B40-AF0B-E30AEF981882}"/>
              </a:ext>
            </a:extLst>
          </p:cNvPr>
          <p:cNvSpPr/>
          <p:nvPr userDrawn="1"/>
        </p:nvSpPr>
        <p:spPr>
          <a:xfrm>
            <a:off x="2065961" y="4513909"/>
            <a:ext cx="6310251" cy="1428957"/>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2" name="Straight Connector 11">
            <a:extLst>
              <a:ext uri="{FF2B5EF4-FFF2-40B4-BE49-F238E27FC236}">
                <a16:creationId xmlns:a16="http://schemas.microsoft.com/office/drawing/2014/main" id="{ED3CA431-F1AD-4941-92B9-6F016F30E65F}"/>
              </a:ext>
            </a:extLst>
          </p:cNvPr>
          <p:cNvCxnSpPr/>
          <p:nvPr userDrawn="1"/>
        </p:nvCxnSpPr>
        <p:spPr>
          <a:xfrm>
            <a:off x="0" y="632481"/>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A7262-E543-D34F-96F0-1C98271788AE}"/>
              </a:ext>
            </a:extLst>
          </p:cNvPr>
          <p:cNvCxnSpPr/>
          <p:nvPr userDrawn="1"/>
        </p:nvCxnSpPr>
        <p:spPr>
          <a:xfrm>
            <a:off x="0" y="6221308"/>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6059BA6-83AA-2B47-A665-BD9EEF266A71}"/>
              </a:ext>
            </a:extLst>
          </p:cNvPr>
          <p:cNvSpPr/>
          <p:nvPr userDrawn="1"/>
        </p:nvSpPr>
        <p:spPr>
          <a:xfrm>
            <a:off x="0" y="1816610"/>
            <a:ext cx="201168" cy="19680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a:extLst>
              <a:ext uri="{FF2B5EF4-FFF2-40B4-BE49-F238E27FC236}">
                <a16:creationId xmlns:a16="http://schemas.microsoft.com/office/drawing/2014/main" id="{61531910-5D71-4644-B0EB-4A2340D2ABAD}"/>
              </a:ext>
            </a:extLst>
          </p:cNvPr>
          <p:cNvSpPr>
            <a:spLocks noGrp="1"/>
          </p:cNvSpPr>
          <p:nvPr>
            <p:ph type="ctrTitle" hasCustomPrompt="1"/>
          </p:nvPr>
        </p:nvSpPr>
        <p:spPr>
          <a:xfrm>
            <a:off x="415787" y="1543579"/>
            <a:ext cx="3187078" cy="2573456"/>
          </a:xfrm>
        </p:spPr>
        <p:txBody>
          <a:bodyPr anchor="ctr">
            <a:noAutofit/>
          </a:bodyPr>
          <a:lstStyle>
            <a:lvl1pPr algn="l">
              <a:lnSpc>
                <a:spcPct val="85000"/>
              </a:lnSpc>
              <a:defRPr sz="4000" b="1" spc="-100" baseline="0">
                <a:solidFill>
                  <a:schemeClr val="tx2"/>
                </a:solidFill>
              </a:defRPr>
            </a:lvl1pPr>
          </a:lstStyle>
          <a:p>
            <a:r>
              <a:rPr lang="en-US"/>
              <a:t>Click to edit</a:t>
            </a:r>
            <a:r>
              <a:rPr lang="zh-TW" altLang="en-US"/>
              <a:t> </a:t>
            </a:r>
            <a:r>
              <a:rPr lang="en-US" altLang="zh-TW"/>
              <a:t>Arial</a:t>
            </a:r>
            <a:r>
              <a:rPr lang="zh-TW" altLang="en-US"/>
              <a:t> </a:t>
            </a:r>
            <a:r>
              <a:rPr lang="en-US" altLang="zh-TW"/>
              <a:t>bold</a:t>
            </a:r>
            <a:r>
              <a:rPr lang="zh-TW" altLang="en-US"/>
              <a:t> </a:t>
            </a:r>
            <a:r>
              <a:rPr lang="en-US" altLang="zh-TW"/>
              <a:t>40pt</a:t>
            </a:r>
            <a:endParaRPr lang="en-US"/>
          </a:p>
        </p:txBody>
      </p:sp>
      <p:sp>
        <p:nvSpPr>
          <p:cNvPr id="19" name="Subtitle 2">
            <a:extLst>
              <a:ext uri="{FF2B5EF4-FFF2-40B4-BE49-F238E27FC236}">
                <a16:creationId xmlns:a16="http://schemas.microsoft.com/office/drawing/2014/main" id="{13D91650-398B-4D4A-891F-C97CACFC6094}"/>
              </a:ext>
            </a:extLst>
          </p:cNvPr>
          <p:cNvSpPr>
            <a:spLocks noGrp="1"/>
          </p:cNvSpPr>
          <p:nvPr>
            <p:ph type="subTitle" idx="1" hasCustomPrompt="1"/>
          </p:nvPr>
        </p:nvSpPr>
        <p:spPr>
          <a:xfrm>
            <a:off x="2403799" y="4482820"/>
            <a:ext cx="5597553" cy="1405045"/>
          </a:xfrm>
        </p:spPr>
        <p:txBody>
          <a:bodyPr tIns="45720" anchor="ctr">
            <a:noAutofit/>
          </a:bodyPr>
          <a:lstStyle>
            <a:lvl1pPr marL="0" indent="0" algn="l">
              <a:lnSpc>
                <a:spcPct val="100000"/>
              </a:lnSpc>
              <a:buNone/>
              <a:defRPr sz="2000" spc="0">
                <a:solidFill>
                  <a:schemeClr val="tx1"/>
                </a:solidFill>
                <a:latin typeface="+mn-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r>
              <a:rPr lang="zh-TW" altLang="en-US"/>
              <a:t> </a:t>
            </a:r>
            <a:r>
              <a:rPr lang="en-US" altLang="zh-TW"/>
              <a:t>–</a:t>
            </a:r>
            <a:r>
              <a:rPr lang="zh-TW" altLang="en-US"/>
              <a:t> </a:t>
            </a:r>
            <a:br>
              <a:rPr lang="en-US" altLang="zh-TW"/>
            </a:br>
            <a:r>
              <a:rPr lang="en-US" altLang="zh-TW"/>
              <a:t>Arial 20pt</a:t>
            </a:r>
            <a:endParaRPr lang="en-US"/>
          </a:p>
        </p:txBody>
      </p:sp>
      <p:sp>
        <p:nvSpPr>
          <p:cNvPr id="17" name="Rectangle 16">
            <a:extLst>
              <a:ext uri="{FF2B5EF4-FFF2-40B4-BE49-F238E27FC236}">
                <a16:creationId xmlns:a16="http://schemas.microsoft.com/office/drawing/2014/main" id="{D5C850CB-A693-E1D3-CCBB-6CEDFBB7CF22}"/>
              </a:ext>
            </a:extLst>
          </p:cNvPr>
          <p:cNvSpPr/>
          <p:nvPr userDrawn="1"/>
        </p:nvSpPr>
        <p:spPr>
          <a:xfrm>
            <a:off x="7953556" y="6384390"/>
            <a:ext cx="1091675" cy="35252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r>
              <a:rPr lang="en-US" sz="450" b="0" kern="1200" dirty="0">
                <a:solidFill>
                  <a:schemeClr val="lt1"/>
                </a:solidFill>
                <a:effectLst/>
                <a:latin typeface="+mn-lt"/>
                <a:ea typeface="+mn-ea"/>
                <a:cs typeface="+mn-cs"/>
              </a:rPr>
              <a:t>Anthem brand logo goes here – please copy and paste from Slide Master assets section at end of deck</a:t>
            </a:r>
          </a:p>
        </p:txBody>
      </p:sp>
    </p:spTree>
    <p:extLst>
      <p:ext uri="{BB962C8B-B14F-4D97-AF65-F5344CB8AC3E}">
        <p14:creationId xmlns:p14="http://schemas.microsoft.com/office/powerpoint/2010/main" val="30209250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Four Up 3">
    <p:spTree>
      <p:nvGrpSpPr>
        <p:cNvPr id="1" name=""/>
        <p:cNvGrpSpPr/>
        <p:nvPr/>
      </p:nvGrpSpPr>
      <p:grpSpPr>
        <a:xfrm>
          <a:off x="0" y="0"/>
          <a:ext cx="0" cy="0"/>
          <a:chOff x="0" y="0"/>
          <a:chExt cx="0" cy="0"/>
        </a:xfrm>
      </p:grpSpPr>
      <p:sp>
        <p:nvSpPr>
          <p:cNvPr id="2" name="Footnote">
            <a:extLst>
              <a:ext uri="{FF2B5EF4-FFF2-40B4-BE49-F238E27FC236}">
                <a16:creationId xmlns:a16="http://schemas.microsoft.com/office/drawing/2014/main" id="{7F77220E-F404-DB7F-62B8-0CA68795A0DD}"/>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4" name="Title 3">
            <a:extLst>
              <a:ext uri="{FF2B5EF4-FFF2-40B4-BE49-F238E27FC236}">
                <a16:creationId xmlns:a16="http://schemas.microsoft.com/office/drawing/2014/main" id="{94E75330-0906-7041-819F-960237FD5FBB}"/>
              </a:ext>
            </a:extLst>
          </p:cNvPr>
          <p:cNvSpPr>
            <a:spLocks noGrp="1"/>
          </p:cNvSpPr>
          <p:nvPr>
            <p:ph type="title" hasCustomPrompt="1"/>
          </p:nvPr>
        </p:nvSpPr>
        <p:spPr/>
        <p:txBody>
          <a:bodyPr/>
          <a:lstStyle>
            <a:lvl1pPr>
              <a:defRPr>
                <a:solidFill>
                  <a:schemeClr val="accent1"/>
                </a:solidFill>
              </a:defRPr>
            </a:lvl1pPr>
          </a:lstStyle>
          <a:p>
            <a:r>
              <a:rPr lang="en-US"/>
              <a:t>Click to edit master title style</a:t>
            </a:r>
          </a:p>
        </p:txBody>
      </p:sp>
      <p:sp>
        <p:nvSpPr>
          <p:cNvPr id="37" name="Text Placeholder 4">
            <a:extLst>
              <a:ext uri="{FF2B5EF4-FFF2-40B4-BE49-F238E27FC236}">
                <a16:creationId xmlns:a16="http://schemas.microsoft.com/office/drawing/2014/main" id="{875F6157-AD74-F941-B422-398794332098}"/>
              </a:ext>
            </a:extLst>
          </p:cNvPr>
          <p:cNvSpPr>
            <a:spLocks noGrp="1"/>
          </p:cNvSpPr>
          <p:nvPr>
            <p:ph type="body" sz="quarter" idx="19"/>
          </p:nvPr>
        </p:nvSpPr>
        <p:spPr>
          <a:xfrm>
            <a:off x="3513294"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38" name="Text Placeholder 4">
            <a:extLst>
              <a:ext uri="{FF2B5EF4-FFF2-40B4-BE49-F238E27FC236}">
                <a16:creationId xmlns:a16="http://schemas.microsoft.com/office/drawing/2014/main" id="{0B9D8E76-D2A2-5648-B2DB-A62CD2D6A61B}"/>
              </a:ext>
            </a:extLst>
          </p:cNvPr>
          <p:cNvSpPr>
            <a:spLocks noGrp="1"/>
          </p:cNvSpPr>
          <p:nvPr>
            <p:ph type="body" sz="quarter" idx="20"/>
          </p:nvPr>
        </p:nvSpPr>
        <p:spPr>
          <a:xfrm>
            <a:off x="5283058"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39" name="Text Placeholder 4">
            <a:extLst>
              <a:ext uri="{FF2B5EF4-FFF2-40B4-BE49-F238E27FC236}">
                <a16:creationId xmlns:a16="http://schemas.microsoft.com/office/drawing/2014/main" id="{20492DC6-9657-A84D-AA7B-58D54CBB7A2A}"/>
              </a:ext>
            </a:extLst>
          </p:cNvPr>
          <p:cNvSpPr>
            <a:spLocks noGrp="1"/>
          </p:cNvSpPr>
          <p:nvPr>
            <p:ph type="body" sz="quarter" idx="21"/>
          </p:nvPr>
        </p:nvSpPr>
        <p:spPr>
          <a:xfrm>
            <a:off x="7052823"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7C67F79F-A16B-8F48-A460-2D06F52DCC63}"/>
              </a:ext>
            </a:extLst>
          </p:cNvPr>
          <p:cNvSpPr>
            <a:spLocks noGrp="1"/>
          </p:cNvSpPr>
          <p:nvPr>
            <p:ph type="body" sz="quarter" idx="27"/>
          </p:nvPr>
        </p:nvSpPr>
        <p:spPr>
          <a:xfrm>
            <a:off x="5456794"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8" name="Text Placeholder 7">
            <a:extLst>
              <a:ext uri="{FF2B5EF4-FFF2-40B4-BE49-F238E27FC236}">
                <a16:creationId xmlns:a16="http://schemas.microsoft.com/office/drawing/2014/main" id="{4C09F171-D2FC-724F-A2F1-83AC74A0C414}"/>
              </a:ext>
            </a:extLst>
          </p:cNvPr>
          <p:cNvSpPr>
            <a:spLocks noGrp="1"/>
          </p:cNvSpPr>
          <p:nvPr>
            <p:ph type="body" sz="quarter" idx="26"/>
          </p:nvPr>
        </p:nvSpPr>
        <p:spPr>
          <a:xfrm>
            <a:off x="3704847"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4" name="Text Placeholder 7">
            <a:extLst>
              <a:ext uri="{FF2B5EF4-FFF2-40B4-BE49-F238E27FC236}">
                <a16:creationId xmlns:a16="http://schemas.microsoft.com/office/drawing/2014/main" id="{0886DACC-8B94-1049-99F5-38D402063D40}"/>
              </a:ext>
            </a:extLst>
          </p:cNvPr>
          <p:cNvSpPr>
            <a:spLocks noGrp="1"/>
          </p:cNvSpPr>
          <p:nvPr>
            <p:ph type="body" sz="quarter" idx="28"/>
          </p:nvPr>
        </p:nvSpPr>
        <p:spPr>
          <a:xfrm>
            <a:off x="7231709"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36" name="Text Placeholder 4">
            <a:extLst>
              <a:ext uri="{FF2B5EF4-FFF2-40B4-BE49-F238E27FC236}">
                <a16:creationId xmlns:a16="http://schemas.microsoft.com/office/drawing/2014/main" id="{7FDE759B-B6F2-3D4A-9BFA-89DFE2644693}"/>
              </a:ext>
            </a:extLst>
          </p:cNvPr>
          <p:cNvSpPr>
            <a:spLocks noGrp="1"/>
          </p:cNvSpPr>
          <p:nvPr>
            <p:ph type="body" sz="quarter" idx="18"/>
          </p:nvPr>
        </p:nvSpPr>
        <p:spPr>
          <a:xfrm>
            <a:off x="342900" y="1737622"/>
            <a:ext cx="3146619"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6" name="Text Placeholder 5">
            <a:extLst>
              <a:ext uri="{FF2B5EF4-FFF2-40B4-BE49-F238E27FC236}">
                <a16:creationId xmlns:a16="http://schemas.microsoft.com/office/drawing/2014/main" id="{113370B3-825E-D34B-8FDF-7533F97F3B0F}"/>
              </a:ext>
            </a:extLst>
          </p:cNvPr>
          <p:cNvSpPr>
            <a:spLocks noGrp="1"/>
          </p:cNvSpPr>
          <p:nvPr>
            <p:ph type="body" sz="quarter" idx="22" hasCustomPrompt="1"/>
          </p:nvPr>
        </p:nvSpPr>
        <p:spPr>
          <a:xfrm>
            <a:off x="566701" y="1948308"/>
            <a:ext cx="1239200" cy="268434"/>
          </a:xfrm>
        </p:spPr>
        <p:txBody>
          <a:bodyPr rIns="0"/>
          <a:lstStyle>
            <a:lvl1pPr>
              <a:defRPr sz="1125">
                <a:solidFill>
                  <a:schemeClr val="accent1"/>
                </a:solidFill>
              </a:defRPr>
            </a:lvl1pPr>
          </a:lstStyle>
          <a:p>
            <a:pPr lvl="0"/>
            <a:r>
              <a:rPr lang="en-US"/>
              <a:t>Subtitle text</a:t>
            </a:r>
          </a:p>
        </p:txBody>
      </p:sp>
      <p:sp>
        <p:nvSpPr>
          <p:cNvPr id="40" name="Text Placeholder 5">
            <a:extLst>
              <a:ext uri="{FF2B5EF4-FFF2-40B4-BE49-F238E27FC236}">
                <a16:creationId xmlns:a16="http://schemas.microsoft.com/office/drawing/2014/main" id="{5E27056C-29C0-2045-816E-9E902F2F596B}"/>
              </a:ext>
            </a:extLst>
          </p:cNvPr>
          <p:cNvSpPr>
            <a:spLocks noGrp="1"/>
          </p:cNvSpPr>
          <p:nvPr>
            <p:ph type="body" sz="quarter" idx="23" hasCustomPrompt="1"/>
          </p:nvPr>
        </p:nvSpPr>
        <p:spPr>
          <a:xfrm>
            <a:off x="3681928" y="1948308"/>
            <a:ext cx="1239200" cy="268434"/>
          </a:xfrm>
        </p:spPr>
        <p:txBody>
          <a:bodyPr rIns="0"/>
          <a:lstStyle>
            <a:lvl1pPr>
              <a:defRPr sz="1125">
                <a:solidFill>
                  <a:schemeClr val="accent1"/>
                </a:solidFill>
              </a:defRPr>
            </a:lvl1pPr>
          </a:lstStyle>
          <a:p>
            <a:pPr lvl="0"/>
            <a:r>
              <a:rPr lang="en-US"/>
              <a:t>Subtitle text</a:t>
            </a:r>
          </a:p>
        </p:txBody>
      </p:sp>
      <p:sp>
        <p:nvSpPr>
          <p:cNvPr id="41" name="Text Placeholder 5">
            <a:extLst>
              <a:ext uri="{FF2B5EF4-FFF2-40B4-BE49-F238E27FC236}">
                <a16:creationId xmlns:a16="http://schemas.microsoft.com/office/drawing/2014/main" id="{50958210-96E8-1E49-B317-7E8680A7B0A7}"/>
              </a:ext>
            </a:extLst>
          </p:cNvPr>
          <p:cNvSpPr>
            <a:spLocks noGrp="1"/>
          </p:cNvSpPr>
          <p:nvPr>
            <p:ph type="body" sz="quarter" idx="24" hasCustomPrompt="1"/>
          </p:nvPr>
        </p:nvSpPr>
        <p:spPr>
          <a:xfrm>
            <a:off x="5456794" y="1948308"/>
            <a:ext cx="1239200" cy="268434"/>
          </a:xfrm>
        </p:spPr>
        <p:txBody>
          <a:bodyPr rIns="0"/>
          <a:lstStyle>
            <a:lvl1pPr>
              <a:defRPr sz="1125">
                <a:solidFill>
                  <a:schemeClr val="accent1"/>
                </a:solidFill>
              </a:defRPr>
            </a:lvl1pPr>
          </a:lstStyle>
          <a:p>
            <a:pPr lvl="0"/>
            <a:r>
              <a:rPr lang="en-US"/>
              <a:t>Subtitle text</a:t>
            </a:r>
          </a:p>
        </p:txBody>
      </p:sp>
      <p:sp>
        <p:nvSpPr>
          <p:cNvPr id="42" name="Text Placeholder 5">
            <a:extLst>
              <a:ext uri="{FF2B5EF4-FFF2-40B4-BE49-F238E27FC236}">
                <a16:creationId xmlns:a16="http://schemas.microsoft.com/office/drawing/2014/main" id="{9EF4BB56-4511-4D4B-B1CE-7496C1BDBE62}"/>
              </a:ext>
            </a:extLst>
          </p:cNvPr>
          <p:cNvSpPr>
            <a:spLocks noGrp="1"/>
          </p:cNvSpPr>
          <p:nvPr>
            <p:ph type="body" sz="quarter" idx="25" hasCustomPrompt="1"/>
          </p:nvPr>
        </p:nvSpPr>
        <p:spPr>
          <a:xfrm>
            <a:off x="7231708" y="1948308"/>
            <a:ext cx="1239200" cy="268434"/>
          </a:xfrm>
        </p:spPr>
        <p:txBody>
          <a:bodyPr rIns="0"/>
          <a:lstStyle>
            <a:lvl1pPr>
              <a:defRPr sz="1125">
                <a:solidFill>
                  <a:schemeClr val="accent1"/>
                </a:solidFill>
              </a:defRPr>
            </a:lvl1pPr>
          </a:lstStyle>
          <a:p>
            <a:pPr lvl="0"/>
            <a:r>
              <a:rPr lang="en-US"/>
              <a:t>Subtitle text</a:t>
            </a:r>
          </a:p>
        </p:txBody>
      </p:sp>
      <p:sp>
        <p:nvSpPr>
          <p:cNvPr id="45" name="Text Placeholder 7">
            <a:extLst>
              <a:ext uri="{FF2B5EF4-FFF2-40B4-BE49-F238E27FC236}">
                <a16:creationId xmlns:a16="http://schemas.microsoft.com/office/drawing/2014/main" id="{AA5D0AF0-14B5-FB4C-9A3D-38570A770590}"/>
              </a:ext>
            </a:extLst>
          </p:cNvPr>
          <p:cNvSpPr>
            <a:spLocks noGrp="1"/>
          </p:cNvSpPr>
          <p:nvPr>
            <p:ph type="body" sz="quarter" idx="29"/>
          </p:nvPr>
        </p:nvSpPr>
        <p:spPr>
          <a:xfrm>
            <a:off x="1637431" y="2691503"/>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6" name="Text Placeholder 7">
            <a:extLst>
              <a:ext uri="{FF2B5EF4-FFF2-40B4-BE49-F238E27FC236}">
                <a16:creationId xmlns:a16="http://schemas.microsoft.com/office/drawing/2014/main" id="{CEDDFC23-987F-D649-AC0A-8278DC76612B}"/>
              </a:ext>
            </a:extLst>
          </p:cNvPr>
          <p:cNvSpPr>
            <a:spLocks noGrp="1"/>
          </p:cNvSpPr>
          <p:nvPr>
            <p:ph type="body" sz="quarter" idx="30"/>
          </p:nvPr>
        </p:nvSpPr>
        <p:spPr>
          <a:xfrm>
            <a:off x="1637431" y="3548490"/>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7" name="Text Placeholder 7">
            <a:extLst>
              <a:ext uri="{FF2B5EF4-FFF2-40B4-BE49-F238E27FC236}">
                <a16:creationId xmlns:a16="http://schemas.microsoft.com/office/drawing/2014/main" id="{5F06E18E-6C35-ED44-B0A1-A45465982C84}"/>
              </a:ext>
            </a:extLst>
          </p:cNvPr>
          <p:cNvSpPr>
            <a:spLocks noGrp="1"/>
          </p:cNvSpPr>
          <p:nvPr>
            <p:ph type="body" sz="quarter" idx="31"/>
          </p:nvPr>
        </p:nvSpPr>
        <p:spPr>
          <a:xfrm>
            <a:off x="1637431" y="4405478"/>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8" name="Text Placeholder 16">
            <a:extLst>
              <a:ext uri="{FF2B5EF4-FFF2-40B4-BE49-F238E27FC236}">
                <a16:creationId xmlns:a16="http://schemas.microsoft.com/office/drawing/2014/main" id="{466C3108-2271-4849-AC8B-AE3CAA394027}"/>
              </a:ext>
            </a:extLst>
          </p:cNvPr>
          <p:cNvSpPr>
            <a:spLocks noGrp="1"/>
          </p:cNvSpPr>
          <p:nvPr>
            <p:ph type="body" sz="quarter" idx="10" hasCustomPrompt="1"/>
          </p:nvPr>
        </p:nvSpPr>
        <p:spPr>
          <a:xfrm>
            <a:off x="566700" y="2653748"/>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
        <p:nvSpPr>
          <p:cNvPr id="49" name="Text Placeholder 16">
            <a:extLst>
              <a:ext uri="{FF2B5EF4-FFF2-40B4-BE49-F238E27FC236}">
                <a16:creationId xmlns:a16="http://schemas.microsoft.com/office/drawing/2014/main" id="{D5A9143D-7150-AC42-B40F-D5C4B2E4E85B}"/>
              </a:ext>
            </a:extLst>
          </p:cNvPr>
          <p:cNvSpPr>
            <a:spLocks noGrp="1"/>
          </p:cNvSpPr>
          <p:nvPr>
            <p:ph type="body" sz="quarter" idx="32" hasCustomPrompt="1"/>
          </p:nvPr>
        </p:nvSpPr>
        <p:spPr>
          <a:xfrm>
            <a:off x="566700" y="3513481"/>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
        <p:nvSpPr>
          <p:cNvPr id="50" name="Text Placeholder 16">
            <a:extLst>
              <a:ext uri="{FF2B5EF4-FFF2-40B4-BE49-F238E27FC236}">
                <a16:creationId xmlns:a16="http://schemas.microsoft.com/office/drawing/2014/main" id="{7DA7978D-E906-C942-B91D-81151851337D}"/>
              </a:ext>
            </a:extLst>
          </p:cNvPr>
          <p:cNvSpPr>
            <a:spLocks noGrp="1"/>
          </p:cNvSpPr>
          <p:nvPr>
            <p:ph type="body" sz="quarter" idx="33" hasCustomPrompt="1"/>
          </p:nvPr>
        </p:nvSpPr>
        <p:spPr>
          <a:xfrm>
            <a:off x="566700" y="4373214"/>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Tree>
    <p:extLst>
      <p:ext uri="{BB962C8B-B14F-4D97-AF65-F5344CB8AC3E}">
        <p14:creationId xmlns:p14="http://schemas.microsoft.com/office/powerpoint/2010/main" val="2236833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ED3CA431-F1AD-4941-92B9-6F016F30E65F}"/>
              </a:ext>
            </a:extLst>
          </p:cNvPr>
          <p:cNvCxnSpPr/>
          <p:nvPr userDrawn="1"/>
        </p:nvCxnSpPr>
        <p:spPr>
          <a:xfrm>
            <a:off x="0" y="632481"/>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A7262-E543-D34F-96F0-1C98271788AE}"/>
              </a:ext>
            </a:extLst>
          </p:cNvPr>
          <p:cNvCxnSpPr/>
          <p:nvPr userDrawn="1"/>
        </p:nvCxnSpPr>
        <p:spPr>
          <a:xfrm>
            <a:off x="0" y="6221308"/>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Footer Placeholder 5">
            <a:extLst>
              <a:ext uri="{FF2B5EF4-FFF2-40B4-BE49-F238E27FC236}">
                <a16:creationId xmlns:a16="http://schemas.microsoft.com/office/drawing/2014/main" id="{378B7C96-7E84-7D44-9F9A-C73B2ABB658C}"/>
              </a:ext>
            </a:extLst>
          </p:cNvPr>
          <p:cNvSpPr>
            <a:spLocks noGrp="1"/>
          </p:cNvSpPr>
          <p:nvPr>
            <p:ph type="ftr" sz="quarter" idx="16"/>
          </p:nvPr>
        </p:nvSpPr>
        <p:spPr>
          <a:xfrm>
            <a:off x="636588" y="6354977"/>
            <a:ext cx="5040312" cy="365125"/>
          </a:xfrm>
        </p:spPr>
        <p:txBody>
          <a:bodyPr/>
          <a:lstStyle/>
          <a:p>
            <a:endParaRPr lang="en-US" dirty="0"/>
          </a:p>
        </p:txBody>
      </p:sp>
      <p:sp>
        <p:nvSpPr>
          <p:cNvPr id="44" name="Slide Number Placeholder 2">
            <a:extLst>
              <a:ext uri="{FF2B5EF4-FFF2-40B4-BE49-F238E27FC236}">
                <a16:creationId xmlns:a16="http://schemas.microsoft.com/office/drawing/2014/main" id="{85447570-3F60-7D4C-B030-7E89943E6245}"/>
              </a:ext>
            </a:extLst>
          </p:cNvPr>
          <p:cNvSpPr>
            <a:spLocks noGrp="1"/>
          </p:cNvSpPr>
          <p:nvPr>
            <p:ph type="sldNum" sz="quarter" idx="12"/>
          </p:nvPr>
        </p:nvSpPr>
        <p:spPr>
          <a:xfrm>
            <a:off x="314326" y="6354977"/>
            <a:ext cx="277346" cy="365125"/>
          </a:xfrm>
        </p:spPr>
        <p:txBody>
          <a:bodyPr/>
          <a:lstStyle>
            <a:lvl1pPr algn="l">
              <a:defRPr/>
            </a:lvl1pPr>
          </a:lstStyle>
          <a:p>
            <a:fld id="{89BBF7CD-64C2-944D-9BC0-D9847A17D7BA}" type="slidenum">
              <a:rPr lang="en-US" smtClean="0"/>
              <a:pPr/>
              <a:t>‹#›</a:t>
            </a:fld>
            <a:endParaRPr lang="en-US" dirty="0"/>
          </a:p>
        </p:txBody>
      </p:sp>
      <p:sp>
        <p:nvSpPr>
          <p:cNvPr id="7" name="Title Placeholder 1">
            <a:extLst>
              <a:ext uri="{FF2B5EF4-FFF2-40B4-BE49-F238E27FC236}">
                <a16:creationId xmlns:a16="http://schemas.microsoft.com/office/drawing/2014/main" id="{7D90FB5F-4B37-0A43-9E89-AE935CED0689}"/>
              </a:ext>
            </a:extLst>
          </p:cNvPr>
          <p:cNvSpPr>
            <a:spLocks noGrp="1"/>
          </p:cNvSpPr>
          <p:nvPr>
            <p:ph type="title"/>
          </p:nvPr>
        </p:nvSpPr>
        <p:spPr>
          <a:xfrm>
            <a:off x="314326" y="1292352"/>
            <a:ext cx="8362316" cy="1135264"/>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369909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2F68D40-68DB-481E-BCCC-E915ABBA048B}"/>
              </a:ext>
            </a:extLst>
          </p:cNvPr>
          <p:cNvCxnSpPr/>
          <p:nvPr userDrawn="1"/>
        </p:nvCxnSpPr>
        <p:spPr>
          <a:xfrm>
            <a:off x="0" y="631825"/>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A3A71AD-02D7-4513-812A-A87075025682}"/>
              </a:ext>
            </a:extLst>
          </p:cNvPr>
          <p:cNvCxnSpPr/>
          <p:nvPr userDrawn="1"/>
        </p:nvCxnSpPr>
        <p:spPr>
          <a:xfrm>
            <a:off x="0" y="6221413"/>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8CBC961-0D08-0345-A997-54BF8AD4A40F}"/>
              </a:ext>
            </a:extLst>
          </p:cNvPr>
          <p:cNvSpPr>
            <a:spLocks noGrp="1"/>
          </p:cNvSpPr>
          <p:nvPr>
            <p:ph idx="1"/>
          </p:nvPr>
        </p:nvSpPr>
        <p:spPr>
          <a:xfrm>
            <a:off x="314326" y="2523214"/>
            <a:ext cx="8362316" cy="3653748"/>
          </a:xfrm>
          <a:prstGeom prst="rect">
            <a:avLst/>
          </a:prstGeom>
        </p:spPr>
        <p:txBody>
          <a:bodyPr lIns="0" tIns="0" rIns="0" b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a:extLst>
              <a:ext uri="{FF2B5EF4-FFF2-40B4-BE49-F238E27FC236}">
                <a16:creationId xmlns:a16="http://schemas.microsoft.com/office/drawing/2014/main" id="{EB32F115-8AB8-2643-827A-745BA2098A86}"/>
              </a:ext>
            </a:extLst>
          </p:cNvPr>
          <p:cNvSpPr>
            <a:spLocks noGrp="1"/>
          </p:cNvSpPr>
          <p:nvPr>
            <p:ph type="title"/>
          </p:nvPr>
        </p:nvSpPr>
        <p:spPr>
          <a:xfrm>
            <a:off x="314326" y="1084063"/>
            <a:ext cx="8362316" cy="1135264"/>
          </a:xfrm>
          <a:prstGeom prst="rect">
            <a:avLst/>
          </a:prstGeom>
        </p:spPr>
        <p:txBody>
          <a:bodyPr lIns="0" tIns="0" rIns="0" bIns="0" anchor="t">
            <a:noAutofit/>
          </a:bodyPr>
          <a:lstStyle>
            <a:lvl1pPr>
              <a:defRPr>
                <a:solidFill>
                  <a:schemeClr val="tx2"/>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FD910D34-EE3D-497D-9A36-A8B6B5905E55}"/>
              </a:ext>
            </a:extLst>
          </p:cNvPr>
          <p:cNvSpPr>
            <a:spLocks noGrp="1"/>
          </p:cNvSpPr>
          <p:nvPr>
            <p:ph type="ftr" sz="quarter" idx="10"/>
          </p:nvPr>
        </p:nvSpPr>
        <p:spPr>
          <a:xfrm>
            <a:off x="636588" y="6354765"/>
            <a:ext cx="5040312" cy="103875"/>
          </a:xfrm>
        </p:spPr>
        <p:txBody>
          <a:bodyPr/>
          <a:lstStyle>
            <a:lvl1pPr>
              <a:defRPr/>
            </a:lvl1pPr>
          </a:lstStyle>
          <a:p>
            <a:pPr>
              <a:defRPr/>
            </a:pPr>
            <a:endParaRPr lang="en-US" dirty="0"/>
          </a:p>
        </p:txBody>
      </p:sp>
      <p:sp>
        <p:nvSpPr>
          <p:cNvPr id="7" name="Slide Number Placeholder 2">
            <a:extLst>
              <a:ext uri="{FF2B5EF4-FFF2-40B4-BE49-F238E27FC236}">
                <a16:creationId xmlns:a16="http://schemas.microsoft.com/office/drawing/2014/main" id="{E61590E2-E24F-448C-B478-322D20216080}"/>
              </a:ext>
            </a:extLst>
          </p:cNvPr>
          <p:cNvSpPr>
            <a:spLocks noGrp="1"/>
          </p:cNvSpPr>
          <p:nvPr>
            <p:ph type="sldNum" sz="quarter" idx="11"/>
          </p:nvPr>
        </p:nvSpPr>
        <p:spPr>
          <a:xfrm>
            <a:off x="314326" y="6354764"/>
            <a:ext cx="277813" cy="115416"/>
          </a:xfrm>
        </p:spPr>
        <p:txBody>
          <a:bodyPr/>
          <a:lstStyle>
            <a:lvl1pPr algn="l">
              <a:defRPr/>
            </a:lvl1pPr>
          </a:lstStyle>
          <a:p>
            <a:fld id="{DFBF2392-9335-4DC0-8F85-C7AFA5EC03C1}" type="slidenum">
              <a:rPr lang="en-US" altLang="en-US"/>
              <a:pPr/>
              <a:t>‹#›</a:t>
            </a:fld>
            <a:endParaRPr lang="en-US" altLang="en-US" dirty="0"/>
          </a:p>
        </p:txBody>
      </p:sp>
    </p:spTree>
    <p:extLst>
      <p:ext uri="{BB962C8B-B14F-4D97-AF65-F5344CB8AC3E}">
        <p14:creationId xmlns:p14="http://schemas.microsoft.com/office/powerpoint/2010/main" val="254645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9823578"/>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19170-A8F8-4372-ACED-66BF981FBAC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5CEB05-ABD8-46FD-B8FE-7F2EA2E11FF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9B5C0-D9CA-46A0-A470-E412593344C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4F51EF2-6187-4F4E-B078-813E33ACF050}" type="datetime1">
              <a:rPr lang="en-US" smtClean="0"/>
              <a:t>10/7/2026</a:t>
            </a:fld>
            <a:endParaRPr lang="en-US" dirty="0"/>
          </a:p>
        </p:txBody>
      </p:sp>
      <p:sp>
        <p:nvSpPr>
          <p:cNvPr id="5" name="Footer Placeholder 4">
            <a:extLst>
              <a:ext uri="{FF2B5EF4-FFF2-40B4-BE49-F238E27FC236}">
                <a16:creationId xmlns:a16="http://schemas.microsoft.com/office/drawing/2014/main" id="{F5595FF1-205E-440F-B6BE-C6C168D3C69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5B2F46-484C-400E-9392-3A2F4CCF908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490A09-01B5-4830-9AE3-AD2930E0CF76}" type="slidenum">
              <a:rPr lang="en-US" smtClean="0"/>
              <a:t>‹#›</a:t>
            </a:fld>
            <a:endParaRPr lang="en-US" dirty="0"/>
          </a:p>
        </p:txBody>
      </p:sp>
    </p:spTree>
    <p:extLst>
      <p:ext uri="{BB962C8B-B14F-4D97-AF65-F5344CB8AC3E}">
        <p14:creationId xmlns:p14="http://schemas.microsoft.com/office/powerpoint/2010/main" val="16693985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hyperlink" Target="https://betterhealthwhileaging.net/aging-health-caregiving-links-nov-2014/" TargetMode="External"/><Relationship Id="rId2" Type="http://schemas.openxmlformats.org/officeDocument/2006/relationships/notesSlide" Target="../notesSlides/notesSlide38.xml"/><Relationship Id="rId1" Type="http://schemas.openxmlformats.org/officeDocument/2006/relationships/slideLayout" Target="../slideLayouts/slideLayout21.xml"/><Relationship Id="rId6" Type="http://schemas.openxmlformats.org/officeDocument/2006/relationships/image" Target="../media/image42.jpg"/><Relationship Id="rId5" Type="http://schemas.openxmlformats.org/officeDocument/2006/relationships/hyperlink" Target="https://www.picserver.org/highway-signs2/l/legal-services.html" TargetMode="External"/><Relationship Id="rId10" Type="http://schemas.openxmlformats.org/officeDocument/2006/relationships/hyperlink" Target="https://pix4free.org/photo/7751/financial-services.html" TargetMode="External"/><Relationship Id="rId4" Type="http://schemas.openxmlformats.org/officeDocument/2006/relationships/image" Target="../media/image41.jpeg"/><Relationship Id="rId9"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www.lark.com/anthem" TargetMode="External"/><Relationship Id="rId13" Type="http://schemas.openxmlformats.org/officeDocument/2006/relationships/hyperlink" Target="https://www.sydneyhealth.com/" TargetMode="External"/><Relationship Id="rId3" Type="http://schemas.openxmlformats.org/officeDocument/2006/relationships/hyperlink" Target="http://www.hr.clermontcountyohio.gov/" TargetMode="External"/><Relationship Id="rId7" Type="http://schemas.openxmlformats.org/officeDocument/2006/relationships/hyperlink" Target="http://www.guidanceresources.com/" TargetMode="External"/><Relationship Id="rId12" Type="http://schemas.openxmlformats.org/officeDocument/2006/relationships/hyperlink" Target="https://meet.swordhealth.com/thrive/cebco" TargetMode="External"/><Relationship Id="rId2" Type="http://schemas.openxmlformats.org/officeDocument/2006/relationships/notesSlide" Target="../notesSlides/notesSlide40.xml"/><Relationship Id="rId1" Type="http://schemas.openxmlformats.org/officeDocument/2006/relationships/slideLayout" Target="../slideLayouts/slideLayout21.xml"/><Relationship Id="rId6" Type="http://schemas.openxmlformats.org/officeDocument/2006/relationships/hyperlink" Target="https://meet.swordhealth.com/bloom/cebco" TargetMode="External"/><Relationship Id="rId11" Type="http://schemas.openxmlformats.org/officeDocument/2006/relationships/hyperlink" Target="https://smartshopper.com/" TargetMode="External"/><Relationship Id="rId5" Type="http://schemas.openxmlformats.org/officeDocument/2006/relationships/hyperlink" Target="https://www.carelonrx.com/" TargetMode="External"/><Relationship Id="rId10" Type="http://schemas.openxmlformats.org/officeDocument/2006/relationships/hyperlink" Target="https://amplifonusa.com/mutualofomaha" TargetMode="External"/><Relationship Id="rId4" Type="http://schemas.openxmlformats.org/officeDocument/2006/relationships/hyperlink" Target="https://www.anthem.com/" TargetMode="External"/><Relationship Id="rId9" Type="http://schemas.openxmlformats.org/officeDocument/2006/relationships/hyperlink" Target="https://livehealthonline.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Title 30"/>
          <p:cNvSpPr>
            <a:spLocks noGrp="1"/>
          </p:cNvSpPr>
          <p:nvPr>
            <p:ph type="ctrTitle"/>
          </p:nvPr>
        </p:nvSpPr>
        <p:spPr/>
        <p:txBody>
          <a:bodyPr/>
          <a:lstStyle/>
          <a:p>
            <a:r>
              <a:rPr lang="en-US" dirty="0">
                <a:solidFill>
                  <a:srgbClr val="002060"/>
                </a:solidFill>
              </a:rPr>
              <a:t>2027 Employee Benefits</a:t>
            </a:r>
          </a:p>
        </p:txBody>
      </p:sp>
      <p:sp>
        <p:nvSpPr>
          <p:cNvPr id="7" name="Text Placeholder 6">
            <a:extLst>
              <a:ext uri="{FF2B5EF4-FFF2-40B4-BE49-F238E27FC236}">
                <a16:creationId xmlns:a16="http://schemas.microsoft.com/office/drawing/2014/main" id="{7F127728-67C9-4076-86FF-96964732294F}"/>
              </a:ext>
            </a:extLst>
          </p:cNvPr>
          <p:cNvSpPr>
            <a:spLocks noGrp="1"/>
          </p:cNvSpPr>
          <p:nvPr>
            <p:ph type="body" idx="1"/>
          </p:nvPr>
        </p:nvSpPr>
        <p:spPr>
          <a:xfrm>
            <a:off x="457200" y="2667000"/>
            <a:ext cx="8229600" cy="1612775"/>
          </a:xfrm>
        </p:spPr>
        <p:txBody>
          <a:bodyPr>
            <a:normAutofit/>
          </a:bodyPr>
          <a:lstStyle/>
          <a:p>
            <a:r>
              <a:rPr lang="en-US" sz="4800" b="1" dirty="0">
                <a:solidFill>
                  <a:srgbClr val="002060"/>
                </a:solidFill>
              </a:rPr>
              <a:t>Open Enrollment</a:t>
            </a:r>
          </a:p>
        </p:txBody>
      </p:sp>
      <p:pic>
        <p:nvPicPr>
          <p:cNvPr id="3" name="Picture 2">
            <a:extLst>
              <a:ext uri="{FF2B5EF4-FFF2-40B4-BE49-F238E27FC236}">
                <a16:creationId xmlns:a16="http://schemas.microsoft.com/office/drawing/2014/main" id="{C282DA01-02A8-4D73-289F-16D149A52280}"/>
              </a:ext>
            </a:extLst>
          </p:cNvPr>
          <p:cNvPicPr>
            <a:picLocks noChangeAspect="1"/>
          </p:cNvPicPr>
          <p:nvPr/>
        </p:nvPicPr>
        <p:blipFill>
          <a:blip r:embed="rId3"/>
          <a:stretch>
            <a:fillRect/>
          </a:stretch>
        </p:blipFill>
        <p:spPr>
          <a:xfrm>
            <a:off x="5410200" y="3568824"/>
            <a:ext cx="2602230" cy="1066799"/>
          </a:xfrm>
          <a:prstGeom prst="rect">
            <a:avLst/>
          </a:prstGeom>
        </p:spPr>
      </p:pic>
      <p:sp>
        <p:nvSpPr>
          <p:cNvPr id="4" name="TextBox 3">
            <a:extLst>
              <a:ext uri="{FF2B5EF4-FFF2-40B4-BE49-F238E27FC236}">
                <a16:creationId xmlns:a16="http://schemas.microsoft.com/office/drawing/2014/main" id="{A7A46B2B-E3FE-1977-96D3-B2365BF2AC4F}"/>
              </a:ext>
            </a:extLst>
          </p:cNvPr>
          <p:cNvSpPr txBox="1"/>
          <p:nvPr/>
        </p:nvSpPr>
        <p:spPr>
          <a:xfrm>
            <a:off x="381000" y="5410200"/>
            <a:ext cx="8001000" cy="400110"/>
          </a:xfrm>
          <a:prstGeom prst="rect">
            <a:avLst/>
          </a:prstGeom>
          <a:noFill/>
        </p:spPr>
        <p:txBody>
          <a:bodyPr wrap="square" rtlCol="0">
            <a:spAutoFit/>
          </a:bodyPr>
          <a:lstStyle/>
          <a:p>
            <a:r>
              <a:rPr lang="en-US" sz="2000" b="1" dirty="0">
                <a:solidFill>
                  <a:srgbClr val="00B0F0"/>
                </a:solidFill>
              </a:rPr>
              <a:t>Open Enrollment Dates: Tuesday, October 20th – Monday, November 2nd </a:t>
            </a:r>
          </a:p>
        </p:txBody>
      </p:sp>
    </p:spTree>
    <p:extLst>
      <p:ext uri="{BB962C8B-B14F-4D97-AF65-F5344CB8AC3E}">
        <p14:creationId xmlns:p14="http://schemas.microsoft.com/office/powerpoint/2010/main" val="69393020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0DDC7-7D46-4F4B-B3B1-F6D24AC9891B}"/>
              </a:ext>
            </a:extLst>
          </p:cNvPr>
          <p:cNvSpPr>
            <a:spLocks noGrp="1"/>
          </p:cNvSpPr>
          <p:nvPr>
            <p:ph idx="1"/>
          </p:nvPr>
        </p:nvSpPr>
        <p:spPr/>
        <p:txBody>
          <a:bodyPr>
            <a:normAutofit/>
          </a:bodyPr>
          <a:lstStyle/>
          <a:p>
            <a:r>
              <a:rPr lang="en-US" sz="2800" dirty="0"/>
              <a:t>The 2027 Benefit Open Enrollment Period is Tuesday, October 20th – Monday, November 2</a:t>
            </a:r>
            <a:r>
              <a:rPr lang="en-US" sz="2800" baseline="30000" dirty="0"/>
              <a:t>nd</a:t>
            </a:r>
            <a:endParaRPr lang="en-US" sz="2800" dirty="0"/>
          </a:p>
          <a:p>
            <a:pPr marL="0" indent="0">
              <a:buNone/>
            </a:pPr>
            <a:endParaRPr lang="en-US" sz="2800" dirty="0"/>
          </a:p>
          <a:p>
            <a:r>
              <a:rPr lang="en-US" sz="2800" dirty="0"/>
              <a:t>All benefit elections and changes will take effect 01/01/2027</a:t>
            </a:r>
          </a:p>
          <a:p>
            <a:pPr marL="0" indent="0">
              <a:buNone/>
            </a:pPr>
            <a:endParaRPr lang="en-US" sz="2800" dirty="0"/>
          </a:p>
          <a:p>
            <a:r>
              <a:rPr lang="en-US" sz="2800" dirty="0"/>
              <a:t>Payroll deductions will begin January 8</a:t>
            </a:r>
            <a:r>
              <a:rPr lang="en-US" sz="2800" baseline="30000" dirty="0"/>
              <a:t>th</a:t>
            </a:r>
            <a:endParaRPr lang="en-US" sz="2800" dirty="0"/>
          </a:p>
          <a:p>
            <a:pPr marL="0" indent="0">
              <a:buNone/>
            </a:pPr>
            <a:endParaRPr lang="en-US" sz="2800" dirty="0"/>
          </a:p>
          <a:p>
            <a:r>
              <a:rPr lang="en-US" sz="2800" dirty="0"/>
              <a:t>The deadline to enroll is November 2nd</a:t>
            </a:r>
          </a:p>
          <a:p>
            <a:endParaRPr lang="en-US" sz="2800" dirty="0"/>
          </a:p>
        </p:txBody>
      </p:sp>
      <p:sp>
        <p:nvSpPr>
          <p:cNvPr id="2" name="Title 1"/>
          <p:cNvSpPr>
            <a:spLocks noGrp="1"/>
          </p:cNvSpPr>
          <p:nvPr>
            <p:ph type="title"/>
          </p:nvPr>
        </p:nvSpPr>
        <p:spPr/>
        <p:txBody>
          <a:bodyPr>
            <a:normAutofit fontScale="90000"/>
          </a:bodyPr>
          <a:lstStyle/>
          <a:p>
            <a:r>
              <a:rPr lang="en-US"/>
              <a:t>Key Information</a:t>
            </a:r>
          </a:p>
        </p:txBody>
      </p:sp>
    </p:spTree>
    <p:extLst>
      <p:ext uri="{BB962C8B-B14F-4D97-AF65-F5344CB8AC3E}">
        <p14:creationId xmlns:p14="http://schemas.microsoft.com/office/powerpoint/2010/main" val="18944978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615392-7EDC-4201-97D7-93A850465351}"/>
              </a:ext>
            </a:extLst>
          </p:cNvPr>
          <p:cNvSpPr>
            <a:spLocks noGrp="1"/>
          </p:cNvSpPr>
          <p:nvPr>
            <p:ph idx="1"/>
          </p:nvPr>
        </p:nvSpPr>
        <p:spPr/>
        <p:txBody>
          <a:bodyPr/>
          <a:lstStyle/>
          <a:p>
            <a:r>
              <a:rPr lang="en-US" dirty="0"/>
              <a:t>Opportunity to make changes to your benefit elections and to review which dependents you will cover</a:t>
            </a:r>
          </a:p>
          <a:p>
            <a:r>
              <a:rPr lang="en-US" dirty="0"/>
              <a:t>Elections made during this period will remain in effect for a 12-month period, unless you experience an IRS-approved “qualifying event”</a:t>
            </a:r>
          </a:p>
          <a:p>
            <a:r>
              <a:rPr lang="en-US" dirty="0"/>
              <a:t>Approved qualifying events include: </a:t>
            </a:r>
          </a:p>
          <a:p>
            <a:pPr lvl="1"/>
            <a:r>
              <a:rPr lang="en-US" dirty="0">
                <a:solidFill>
                  <a:schemeClr val="accent4">
                    <a:lumMod val="60000"/>
                    <a:lumOff val="40000"/>
                  </a:schemeClr>
                </a:solidFill>
              </a:rPr>
              <a:t>Marriage or Divorce</a:t>
            </a:r>
          </a:p>
          <a:p>
            <a:pPr lvl="1"/>
            <a:r>
              <a:rPr lang="en-US" dirty="0">
                <a:solidFill>
                  <a:schemeClr val="accent4">
                    <a:lumMod val="60000"/>
                    <a:lumOff val="40000"/>
                  </a:schemeClr>
                </a:solidFill>
              </a:rPr>
              <a:t>Death</a:t>
            </a:r>
          </a:p>
          <a:p>
            <a:pPr lvl="1"/>
            <a:r>
              <a:rPr lang="en-US" dirty="0">
                <a:solidFill>
                  <a:schemeClr val="accent4">
                    <a:lumMod val="60000"/>
                    <a:lumOff val="40000"/>
                  </a:schemeClr>
                </a:solidFill>
              </a:rPr>
              <a:t>Birth or adoption of a dependent</a:t>
            </a:r>
          </a:p>
          <a:p>
            <a:pPr lvl="1"/>
            <a:r>
              <a:rPr lang="en-US" dirty="0">
                <a:solidFill>
                  <a:schemeClr val="accent4">
                    <a:lumMod val="60000"/>
                    <a:lumOff val="40000"/>
                  </a:schemeClr>
                </a:solidFill>
              </a:rPr>
              <a:t>Change in employment status</a:t>
            </a:r>
          </a:p>
          <a:p>
            <a:pPr lvl="1"/>
            <a:r>
              <a:rPr lang="en-US" dirty="0">
                <a:solidFill>
                  <a:schemeClr val="accent4">
                    <a:lumMod val="60000"/>
                    <a:lumOff val="40000"/>
                  </a:schemeClr>
                </a:solidFill>
              </a:rPr>
              <a:t>Change in dependent’s eligibility status</a:t>
            </a:r>
          </a:p>
          <a:p>
            <a:pPr lvl="1"/>
            <a:r>
              <a:rPr lang="en-US" dirty="0">
                <a:solidFill>
                  <a:schemeClr val="accent4">
                    <a:lumMod val="60000"/>
                    <a:lumOff val="40000"/>
                  </a:schemeClr>
                </a:solidFill>
              </a:rPr>
              <a:t>Loss of or significant change to your current coverage</a:t>
            </a:r>
          </a:p>
          <a:p>
            <a:pPr lvl="1"/>
            <a:r>
              <a:rPr lang="en-US" dirty="0">
                <a:solidFill>
                  <a:schemeClr val="accent4">
                    <a:lumMod val="60000"/>
                    <a:lumOff val="40000"/>
                  </a:schemeClr>
                </a:solidFill>
              </a:rPr>
              <a:t>Judgment, decree or court order</a:t>
            </a:r>
          </a:p>
          <a:p>
            <a:r>
              <a:rPr lang="en-US" dirty="0"/>
              <a:t>You have 30 days from the date of the event (varies by state) to notify Human Resources</a:t>
            </a:r>
          </a:p>
          <a:p>
            <a:endParaRPr lang="en-US" dirty="0"/>
          </a:p>
        </p:txBody>
      </p:sp>
      <p:sp>
        <p:nvSpPr>
          <p:cNvPr id="2" name="Title 1"/>
          <p:cNvSpPr>
            <a:spLocks noGrp="1"/>
          </p:cNvSpPr>
          <p:nvPr>
            <p:ph type="title"/>
          </p:nvPr>
        </p:nvSpPr>
        <p:spPr/>
        <p:txBody>
          <a:bodyPr>
            <a:normAutofit fontScale="90000"/>
          </a:bodyPr>
          <a:lstStyle/>
          <a:p>
            <a:r>
              <a:rPr lang="en-US"/>
              <a:t>Open Enrollment</a:t>
            </a:r>
          </a:p>
        </p:txBody>
      </p:sp>
    </p:spTree>
    <p:extLst>
      <p:ext uri="{BB962C8B-B14F-4D97-AF65-F5344CB8AC3E}">
        <p14:creationId xmlns:p14="http://schemas.microsoft.com/office/powerpoint/2010/main" val="27074183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7ED23D-7FCA-26AB-9C66-498027DDBD5B}"/>
              </a:ext>
            </a:extLst>
          </p:cNvPr>
          <p:cNvSpPr>
            <a:spLocks noGrp="1"/>
          </p:cNvSpPr>
          <p:nvPr>
            <p:ph idx="1"/>
          </p:nvPr>
        </p:nvSpPr>
        <p:spPr/>
        <p:txBody>
          <a:bodyPr/>
          <a:lstStyle/>
          <a:p>
            <a:pPr algn="l" rtl="0" fontAlgn="base">
              <a:buNone/>
            </a:pPr>
            <a:r>
              <a:rPr lang="en-US" sz="2800" b="1" i="0" u="none" strike="noStrike" dirty="0">
                <a:solidFill>
                  <a:srgbClr val="00B050"/>
                </a:solidFill>
                <a:effectLst/>
                <a:latin typeface="Calibri" panose="020F0502020204030204" pitchFamily="34" charset="0"/>
              </a:rPr>
              <a:t>What’s Changed</a:t>
            </a:r>
            <a:r>
              <a:rPr lang="en-US" sz="2800" b="0" i="0" dirty="0">
                <a:solidFill>
                  <a:srgbClr val="000000"/>
                </a:solidFill>
                <a:effectLst/>
                <a:latin typeface="Calibri" panose="020F0502020204030204" pitchFamily="34" charset="0"/>
              </a:rPr>
              <a:t>​</a:t>
            </a:r>
            <a:endParaRPr lang="en-US" b="0" i="0" dirty="0">
              <a:solidFill>
                <a:srgbClr val="000000"/>
              </a:solidFill>
              <a:effectLst/>
              <a:latin typeface="Arial" panose="020B0604020202020204" pitchFamily="34" charset="0"/>
            </a:endParaRPr>
          </a:p>
          <a:p>
            <a:pPr fontAlgn="base"/>
            <a:r>
              <a:rPr lang="en-US" dirty="0">
                <a:solidFill>
                  <a:srgbClr val="000000"/>
                </a:solidFill>
                <a:latin typeface="Calibri" panose="020F0502020204030204" pitchFamily="34" charset="0"/>
              </a:rPr>
              <a:t>New PPO/HDHP (HSA) Medical Plans</a:t>
            </a:r>
          </a:p>
          <a:p>
            <a:pPr fontAlgn="base"/>
            <a:r>
              <a:rPr lang="en-US" dirty="0">
                <a:solidFill>
                  <a:srgbClr val="000000"/>
                </a:solidFill>
                <a:latin typeface="Calibri" panose="020F0502020204030204" pitchFamily="34" charset="0"/>
              </a:rPr>
              <a:t>Increased Medical Plan Spousal Surcharge</a:t>
            </a:r>
            <a:endParaRPr lang="en-US" dirty="0">
              <a:solidFill>
                <a:srgbClr val="000000"/>
              </a:solidFill>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New Dental Carrier SunLife</a:t>
            </a:r>
          </a:p>
          <a:p>
            <a:pPr algn="l" rtl="0" fontAlgn="base">
              <a:buFont typeface="Arial" panose="020B0604020202020204" pitchFamily="34" charset="0"/>
              <a:buChar char="•"/>
            </a:pPr>
            <a:r>
              <a:rPr lang="en-US" dirty="0">
                <a:solidFill>
                  <a:srgbClr val="000000"/>
                </a:solidFill>
                <a:latin typeface="Calibri" panose="020F0502020204030204" pitchFamily="34" charset="0"/>
              </a:rPr>
              <a:t>Dental Orthodontia Dependent Child(ren) Age</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New Flexible Spending Account Custodian </a:t>
            </a:r>
            <a:r>
              <a:rPr lang="en-US" sz="2000" b="0" i="0" u="none" strike="noStrike" dirty="0" err="1">
                <a:solidFill>
                  <a:srgbClr val="000000"/>
                </a:solidFill>
                <a:effectLst/>
                <a:latin typeface="Calibri" panose="020F0502020204030204" pitchFamily="34" charset="0"/>
              </a:rPr>
              <a:t>Surency</a:t>
            </a:r>
            <a:endParaRPr lang="en-US" sz="2000" b="0" i="0" u="none" strike="noStrike" dirty="0">
              <a:solidFill>
                <a:srgbClr val="000000"/>
              </a:solidFill>
              <a:effectLst/>
              <a:latin typeface="Calibri" panose="020F0502020204030204" pitchFamily="34" charset="0"/>
            </a:endParaRPr>
          </a:p>
          <a:p>
            <a:pPr marL="0" indent="0" algn="l" rtl="0" fontAlgn="base">
              <a:buNone/>
            </a:pPr>
            <a:endParaRPr lang="en-US" sz="2000" b="0" i="0" u="none" strike="noStrike" dirty="0">
              <a:solidFill>
                <a:srgbClr val="000000"/>
              </a:solidFill>
              <a:effectLst/>
              <a:latin typeface="Calibri" panose="020F0502020204030204" pitchFamily="34" charset="0"/>
            </a:endParaRPr>
          </a:p>
          <a:p>
            <a:pPr marL="0" indent="0" algn="l" rtl="0" fontAlgn="base">
              <a:buNone/>
            </a:pPr>
            <a:endParaRPr lang="en-US" b="0" i="0" dirty="0">
              <a:solidFill>
                <a:srgbClr val="000000"/>
              </a:solidFill>
              <a:effectLst/>
              <a:latin typeface="Arial" panose="020B0604020202020204" pitchFamily="34" charset="0"/>
            </a:endParaRPr>
          </a:p>
          <a:p>
            <a:pPr algn="l" rtl="0" fontAlgn="base">
              <a:buNone/>
            </a:pPr>
            <a:r>
              <a:rPr lang="en-US" sz="2800" b="1" i="0" u="none" strike="noStrike" dirty="0">
                <a:solidFill>
                  <a:srgbClr val="00B050"/>
                </a:solidFill>
                <a:effectLst/>
                <a:latin typeface="Calibri" panose="020F0502020204030204" pitchFamily="34" charset="0"/>
              </a:rPr>
              <a:t>What’s Hasn’t Changed</a:t>
            </a:r>
            <a:r>
              <a:rPr lang="en-US" sz="2800" b="0" i="0" dirty="0">
                <a:solidFill>
                  <a:srgbClr val="00B050"/>
                </a:solidFill>
                <a:effectLst/>
                <a:latin typeface="Calibri" panose="020F0502020204030204" pitchFamily="34" charset="0"/>
              </a:rPr>
              <a:t>​</a:t>
            </a:r>
            <a:endParaRPr lang="en-US" b="0" i="0" dirty="0">
              <a:solidFill>
                <a:srgbClr val="00B050"/>
              </a:solidFill>
              <a:effectLst/>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Your EyeMed Vision benefits</a:t>
            </a:r>
            <a:r>
              <a:rPr lang="en-US" sz="2000" b="0" i="0" dirty="0">
                <a:solidFill>
                  <a:srgbClr val="000000"/>
                </a:solidFill>
                <a:effectLst/>
                <a:latin typeface="Calibri" panose="020F0502020204030204" pitchFamily="34" charset="0"/>
              </a:rPr>
              <a:t>​</a:t>
            </a:r>
          </a:p>
          <a:p>
            <a:pPr algn="l" rtl="0" fontAlgn="base">
              <a:buFont typeface="Arial" panose="020B0604020202020204" pitchFamily="34" charset="0"/>
              <a:buChar char="•"/>
            </a:pPr>
            <a:r>
              <a:rPr lang="en-US" dirty="0">
                <a:solidFill>
                  <a:srgbClr val="000000"/>
                </a:solidFill>
                <a:latin typeface="Calibri" panose="020F0502020204030204" pitchFamily="34" charset="0"/>
              </a:rPr>
              <a:t>Your Mutual of Omaha Life and Long-Term Disability benefits</a:t>
            </a:r>
            <a:endParaRPr lang="en-US" b="0" i="0" dirty="0">
              <a:solidFill>
                <a:srgbClr val="000000"/>
              </a:solidFill>
              <a:effectLst/>
              <a:latin typeface="Arial" panose="020B0604020202020204" pitchFamily="34" charset="0"/>
            </a:endParaRPr>
          </a:p>
          <a:p>
            <a:pPr marL="0" indent="0">
              <a:buNone/>
            </a:pPr>
            <a:endParaRPr lang="en-US" dirty="0"/>
          </a:p>
        </p:txBody>
      </p:sp>
      <p:sp>
        <p:nvSpPr>
          <p:cNvPr id="3" name="Title 2">
            <a:extLst>
              <a:ext uri="{FF2B5EF4-FFF2-40B4-BE49-F238E27FC236}">
                <a16:creationId xmlns:a16="http://schemas.microsoft.com/office/drawing/2014/main" id="{3CED1B12-58FB-537D-7231-8A41C5B327D1}"/>
              </a:ext>
            </a:extLst>
          </p:cNvPr>
          <p:cNvSpPr>
            <a:spLocks noGrp="1"/>
          </p:cNvSpPr>
          <p:nvPr>
            <p:ph type="title"/>
          </p:nvPr>
        </p:nvSpPr>
        <p:spPr/>
        <p:txBody>
          <a:bodyPr>
            <a:normAutofit fontScale="90000"/>
          </a:bodyPr>
          <a:lstStyle/>
          <a:p>
            <a:r>
              <a:rPr lang="en-US" dirty="0"/>
              <a:t>2027 Changes</a:t>
            </a:r>
          </a:p>
        </p:txBody>
      </p:sp>
    </p:spTree>
    <p:extLst>
      <p:ext uri="{BB962C8B-B14F-4D97-AF65-F5344CB8AC3E}">
        <p14:creationId xmlns:p14="http://schemas.microsoft.com/office/powerpoint/2010/main" val="20299921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Medical/Rx </a:t>
            </a:r>
          </a:p>
        </p:txBody>
      </p:sp>
      <p:pic>
        <p:nvPicPr>
          <p:cNvPr id="3" name="Picture 2">
            <a:extLst>
              <a:ext uri="{FF2B5EF4-FFF2-40B4-BE49-F238E27FC236}">
                <a16:creationId xmlns:a16="http://schemas.microsoft.com/office/drawing/2014/main" id="{1D206632-D461-45DC-EA9B-7131BB02D12F}"/>
              </a:ext>
            </a:extLst>
          </p:cNvPr>
          <p:cNvPicPr>
            <a:picLocks noChangeAspect="1"/>
          </p:cNvPicPr>
          <p:nvPr/>
        </p:nvPicPr>
        <p:blipFill>
          <a:blip r:embed="rId3"/>
          <a:stretch>
            <a:fillRect/>
          </a:stretch>
        </p:blipFill>
        <p:spPr>
          <a:xfrm>
            <a:off x="990600" y="1251855"/>
            <a:ext cx="2679700" cy="934779"/>
          </a:xfrm>
          <a:prstGeom prst="rect">
            <a:avLst/>
          </a:prstGeom>
        </p:spPr>
      </p:pic>
      <p:pic>
        <p:nvPicPr>
          <p:cNvPr id="5" name="Picture 4">
            <a:extLst>
              <a:ext uri="{FF2B5EF4-FFF2-40B4-BE49-F238E27FC236}">
                <a16:creationId xmlns:a16="http://schemas.microsoft.com/office/drawing/2014/main" id="{05A5737D-3D6C-BC65-54BE-A91A66176838}"/>
              </a:ext>
            </a:extLst>
          </p:cNvPr>
          <p:cNvPicPr>
            <a:picLocks noChangeAspect="1"/>
          </p:cNvPicPr>
          <p:nvPr/>
        </p:nvPicPr>
        <p:blipFill>
          <a:blip r:embed="rId4"/>
          <a:stretch>
            <a:fillRect/>
          </a:stretch>
        </p:blipFill>
        <p:spPr>
          <a:xfrm>
            <a:off x="5661598" y="1377838"/>
            <a:ext cx="2627604" cy="682811"/>
          </a:xfrm>
          <a:prstGeom prst="rect">
            <a:avLst/>
          </a:prstGeom>
        </p:spPr>
      </p:pic>
    </p:spTree>
    <p:extLst>
      <p:ext uri="{BB962C8B-B14F-4D97-AF65-F5344CB8AC3E}">
        <p14:creationId xmlns:p14="http://schemas.microsoft.com/office/powerpoint/2010/main" val="13823618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8E16-32CA-62EF-A580-1899777D4FD2}"/>
              </a:ext>
            </a:extLst>
          </p:cNvPr>
          <p:cNvSpPr>
            <a:spLocks noGrp="1"/>
          </p:cNvSpPr>
          <p:nvPr>
            <p:ph type="title"/>
          </p:nvPr>
        </p:nvSpPr>
        <p:spPr/>
        <p:txBody>
          <a:bodyPr>
            <a:normAutofit fontScale="90000"/>
          </a:bodyPr>
          <a:lstStyle/>
          <a:p>
            <a:r>
              <a:rPr lang="en-US" dirty="0"/>
              <a:t>Medical – Plan Highlights</a:t>
            </a:r>
          </a:p>
        </p:txBody>
      </p:sp>
      <p:graphicFrame>
        <p:nvGraphicFramePr>
          <p:cNvPr id="3" name="Medical_Plan_Table_1">
            <a:extLst>
              <a:ext uri="{FF2B5EF4-FFF2-40B4-BE49-F238E27FC236}">
                <a16:creationId xmlns:a16="http://schemas.microsoft.com/office/drawing/2014/main" id="{D2ACDD57-72FE-A94A-431B-D05E46236F35}"/>
              </a:ext>
            </a:extLst>
          </p:cNvPr>
          <p:cNvGraphicFramePr>
            <a:graphicFrameLocks noGrp="1"/>
          </p:cNvGraphicFramePr>
          <p:nvPr>
            <p:extLst>
              <p:ext uri="{D42A27DB-BD31-4B8C-83A1-F6EECF244321}">
                <p14:modId xmlns:p14="http://schemas.microsoft.com/office/powerpoint/2010/main" val="3261196754"/>
              </p:ext>
            </p:extLst>
          </p:nvPr>
        </p:nvGraphicFramePr>
        <p:xfrm>
          <a:off x="206476" y="732508"/>
          <a:ext cx="8731045" cy="3212369"/>
        </p:xfrm>
        <a:graphic>
          <a:graphicData uri="http://schemas.openxmlformats.org/drawingml/2006/table">
            <a:tbl>
              <a:tblPr firstRow="1" bandRow="1"/>
              <a:tblGrid>
                <a:gridCol w="1789471">
                  <a:extLst>
                    <a:ext uri="{9D8B030D-6E8A-4147-A177-3AD203B41FA5}">
                      <a16:colId xmlns:a16="http://schemas.microsoft.com/office/drawing/2014/main" val="1128596259"/>
                    </a:ext>
                  </a:extLst>
                </a:gridCol>
                <a:gridCol w="2349909">
                  <a:extLst>
                    <a:ext uri="{9D8B030D-6E8A-4147-A177-3AD203B41FA5}">
                      <a16:colId xmlns:a16="http://schemas.microsoft.com/office/drawing/2014/main" val="20001"/>
                    </a:ext>
                  </a:extLst>
                </a:gridCol>
                <a:gridCol w="2340078">
                  <a:extLst>
                    <a:ext uri="{9D8B030D-6E8A-4147-A177-3AD203B41FA5}">
                      <a16:colId xmlns:a16="http://schemas.microsoft.com/office/drawing/2014/main" val="20002"/>
                    </a:ext>
                  </a:extLst>
                </a:gridCol>
                <a:gridCol w="2251587">
                  <a:extLst>
                    <a:ext uri="{9D8B030D-6E8A-4147-A177-3AD203B41FA5}">
                      <a16:colId xmlns:a16="http://schemas.microsoft.com/office/drawing/2014/main" val="4199846983"/>
                    </a:ext>
                  </a:extLst>
                </a:gridCol>
              </a:tblGrid>
              <a:tr h="370840">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r>
                        <a:rPr lang="en-US" sz="2400" b="1" dirty="0">
                          <a:solidFill>
                            <a:schemeClr val="tx1"/>
                          </a:solidFill>
                        </a:rPr>
                        <a:t>Anthem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dirty="0"/>
                        <a:t>Medical Premium Copay</a:t>
                      </a:r>
                      <a:endParaRPr lang="en-US" sz="1200" b="1"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b="1" dirty="0"/>
                        <a:t>Medical Basic Copay</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dirty="0">
                          <a:solidFill>
                            <a:schemeClr val="tx1"/>
                          </a:solidFill>
                        </a:rPr>
                        <a:t>Medical HDHP/HSA</a:t>
                      </a:r>
                      <a:endParaRPr lang="en-US" sz="1200" b="1"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749961004"/>
                  </a:ext>
                </a:extLst>
              </a:tr>
              <a:tr h="37084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Annual</a:t>
                      </a:r>
                      <a:r>
                        <a:rPr lang="en-US" sz="1200" baseline="0" dirty="0"/>
                        <a:t> Deductible</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$3,000 per individual
$6,000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$5,000 per individual
$10,000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$3,500 per individual
$7,000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388205342"/>
                  </a:ext>
                </a:extLst>
              </a:tr>
              <a:tr h="37084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Annual Out-of-Pocket Maximum</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$6,000 per individual
$12,000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$9,500 per individual
$19,000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$4,000 per individual
$8,000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725606"/>
                  </a:ext>
                </a:extLst>
              </a:tr>
              <a:tr h="262919">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Plan Coinsurance </a:t>
                      </a:r>
                    </a:p>
                    <a:p>
                      <a:r>
                        <a:rPr lang="en-US" sz="1200" i="1" dirty="0"/>
                        <a:t>(after deductible)</a:t>
                      </a:r>
                      <a:endParaRPr lang="en-US" sz="1000" b="0" i="1"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90%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833763122"/>
                  </a:ext>
                </a:extLst>
              </a:tr>
              <a:tr h="298479">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Office Visit</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b="0" dirty="0"/>
                        <a:t>$30 Copay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 copay</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837014871"/>
                  </a:ext>
                </a:extLst>
              </a:tr>
              <a:tr h="288883">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Lab &amp; X-ray</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612922898"/>
                  </a:ext>
                </a:extLst>
              </a:tr>
              <a:tr h="290577">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Complex Radiology</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137324268"/>
                  </a:ext>
                </a:extLst>
              </a:tr>
              <a:tr h="29227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Inpatient Hospital</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105453724"/>
                  </a:ext>
                </a:extLst>
              </a:tr>
              <a:tr h="22623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Emergency Room</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 copay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 copay</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29569557"/>
                  </a:ext>
                </a:extLst>
              </a:tr>
            </a:tbl>
          </a:graphicData>
        </a:graphic>
      </p:graphicFrame>
      <p:graphicFrame>
        <p:nvGraphicFramePr>
          <p:cNvPr id="4" name="Table 3">
            <a:extLst>
              <a:ext uri="{FF2B5EF4-FFF2-40B4-BE49-F238E27FC236}">
                <a16:creationId xmlns:a16="http://schemas.microsoft.com/office/drawing/2014/main" id="{C327B509-83A9-2D84-3A54-8C5CD9A627C2}"/>
              </a:ext>
            </a:extLst>
          </p:cNvPr>
          <p:cNvGraphicFramePr>
            <a:graphicFrameLocks noGrp="1"/>
          </p:cNvGraphicFramePr>
          <p:nvPr>
            <p:extLst>
              <p:ext uri="{D42A27DB-BD31-4B8C-83A1-F6EECF244321}">
                <p14:modId xmlns:p14="http://schemas.microsoft.com/office/powerpoint/2010/main" val="3598555143"/>
              </p:ext>
            </p:extLst>
          </p:nvPr>
        </p:nvGraphicFramePr>
        <p:xfrm>
          <a:off x="206477" y="4292161"/>
          <a:ext cx="8731044" cy="1172383"/>
        </p:xfrm>
        <a:graphic>
          <a:graphicData uri="http://schemas.openxmlformats.org/drawingml/2006/table">
            <a:tbl>
              <a:tblPr firstRow="1" firstCol="1" bandRow="1"/>
              <a:tblGrid>
                <a:gridCol w="1776702">
                  <a:extLst>
                    <a:ext uri="{9D8B030D-6E8A-4147-A177-3AD203B41FA5}">
                      <a16:colId xmlns:a16="http://schemas.microsoft.com/office/drawing/2014/main" val="513432858"/>
                    </a:ext>
                  </a:extLst>
                </a:gridCol>
                <a:gridCol w="2375065">
                  <a:extLst>
                    <a:ext uri="{9D8B030D-6E8A-4147-A177-3AD203B41FA5}">
                      <a16:colId xmlns:a16="http://schemas.microsoft.com/office/drawing/2014/main" val="4129095434"/>
                    </a:ext>
                  </a:extLst>
                </a:gridCol>
                <a:gridCol w="2339439">
                  <a:extLst>
                    <a:ext uri="{9D8B030D-6E8A-4147-A177-3AD203B41FA5}">
                      <a16:colId xmlns:a16="http://schemas.microsoft.com/office/drawing/2014/main" val="3804520486"/>
                    </a:ext>
                  </a:extLst>
                </a:gridCol>
                <a:gridCol w="2239838">
                  <a:extLst>
                    <a:ext uri="{9D8B030D-6E8A-4147-A177-3AD203B41FA5}">
                      <a16:colId xmlns:a16="http://schemas.microsoft.com/office/drawing/2014/main" val="3538537267"/>
                    </a:ext>
                  </a:extLst>
                </a:gridCol>
              </a:tblGrid>
              <a:tr h="411919">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200"/>
                        </a:spcBef>
                        <a:spcAft>
                          <a:spcPts val="0"/>
                        </a:spcAft>
                      </a:pPr>
                      <a:r>
                        <a:rPr lang="en-US" sz="1100" dirty="0">
                          <a:effectLst/>
                          <a:latin typeface="+mn-lt"/>
                          <a:ea typeface="Malgun Gothic" panose="020B0503020000020004" pitchFamily="34" charset="-127"/>
                          <a:cs typeface="Times New Roman" panose="02020603050405020304" pitchFamily="18" charset="0"/>
                        </a:rPr>
                        <a:t>Employee Contributions</a:t>
                      </a:r>
                      <a:endParaRPr lang="en-US" sz="1100" dirty="0">
                        <a:effectLst/>
                        <a:latin typeface="+mn-lt"/>
                        <a:ea typeface="Times New Roman" panose="02020603050405020304" pitchFamily="18" charset="0"/>
                        <a:cs typeface="Times New Roman" panose="02020603050405020304" pitchFamily="18" charset="0"/>
                      </a:endParaRPr>
                    </a:p>
                    <a:p>
                      <a:pPr marL="0" marR="0">
                        <a:spcBef>
                          <a:spcPts val="200"/>
                        </a:spcBef>
                        <a:spcAft>
                          <a:spcPts val="0"/>
                        </a:spcAft>
                      </a:pPr>
                      <a:r>
                        <a:rPr lang="en-US" sz="1100" i="1" dirty="0">
                          <a:effectLst/>
                          <a:latin typeface="+mn-lt"/>
                          <a:ea typeface="Malgun Gothic" panose="020B0503020000020004" pitchFamily="34" charset="-127"/>
                          <a:cs typeface="Times New Roman" panose="02020603050405020304" pitchFamily="18" charset="0"/>
                        </a:rPr>
                        <a:t>(per pay / 24 pays per year</a:t>
                      </a:r>
                      <a:r>
                        <a:rPr lang="en-US" sz="1000" i="1" dirty="0">
                          <a:effectLst/>
                          <a:latin typeface="+mn-lt"/>
                          <a:ea typeface="Malgun Gothic" panose="020B0503020000020004" pitchFamily="34" charset="-127"/>
                          <a:cs typeface="Times New Roman" panose="02020603050405020304" pitchFamily="18" charset="0"/>
                        </a:rPr>
                        <a:t>)</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lt1"/>
                          </a:solidFill>
                          <a:latin typeface="+mn-lt"/>
                          <a:ea typeface="+mn-ea"/>
                          <a:cs typeface="+mn-cs"/>
                        </a:rPr>
                        <a:t>Medical Premium Copay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lt1"/>
                          </a:solidFill>
                          <a:latin typeface="+mn-lt"/>
                          <a:ea typeface="+mn-ea"/>
                          <a:cs typeface="+mn-cs"/>
                        </a:rPr>
                        <a:t>Medical Basic Copay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tx1"/>
                          </a:solidFill>
                          <a:latin typeface="+mn-lt"/>
                          <a:ea typeface="+mn-ea"/>
                          <a:cs typeface="+mn-cs"/>
                        </a:rPr>
                        <a:t>Medical HDHP/HSA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444491521"/>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dirty="0">
                          <a:effectLst/>
                          <a:latin typeface="+mn-lt"/>
                          <a:ea typeface="Malgun Gothic" panose="020B0503020000020004" pitchFamily="34" charset="-127"/>
                          <a:cs typeface="Times New Roman" panose="02020603050405020304" pitchFamily="18" charset="0"/>
                        </a:rPr>
                        <a:t>Single</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$46.49</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$10.56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$31.68</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4132764981"/>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dirty="0">
                          <a:effectLst/>
                          <a:latin typeface="+mn-lt"/>
                          <a:ea typeface="Malgun Gothic" panose="020B0503020000020004" pitchFamily="34" charset="-127"/>
                          <a:cs typeface="Times New Roman" panose="02020603050405020304" pitchFamily="18" charset="0"/>
                        </a:rPr>
                        <a:t>EE + Spouse</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$143.16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$121.69</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$104.48</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3270737286"/>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a:effectLst/>
                          <a:latin typeface="+mn-lt"/>
                          <a:ea typeface="Malgun Gothic" panose="020B0503020000020004" pitchFamily="34" charset="-127"/>
                          <a:cs typeface="Times New Roman" panose="02020603050405020304" pitchFamily="18" charset="0"/>
                        </a:rPr>
                        <a:t>EE + Child(ren)</a:t>
                      </a:r>
                      <a:endParaRPr lang="en-US" sz="10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$115.80</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$98.43</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$83.55</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38367599"/>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a:effectLst/>
                          <a:latin typeface="+mn-lt"/>
                          <a:ea typeface="Malgun Gothic" panose="020B0503020000020004" pitchFamily="34" charset="-127"/>
                          <a:cs typeface="Times New Roman" panose="02020603050405020304" pitchFamily="18" charset="0"/>
                        </a:rPr>
                        <a:t>Family</a:t>
                      </a:r>
                      <a:endParaRPr lang="en-US" sz="10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$207.96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$176.77</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$149.47</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831767175"/>
                  </a:ext>
                </a:extLst>
              </a:tr>
            </a:tbl>
          </a:graphicData>
        </a:graphic>
      </p:graphicFrame>
      <p:sp>
        <p:nvSpPr>
          <p:cNvPr id="5" name="TextBox 4">
            <a:extLst>
              <a:ext uri="{FF2B5EF4-FFF2-40B4-BE49-F238E27FC236}">
                <a16:creationId xmlns:a16="http://schemas.microsoft.com/office/drawing/2014/main" id="{7349E887-2994-98E5-EDDB-EC6D402FA9EF}"/>
              </a:ext>
            </a:extLst>
          </p:cNvPr>
          <p:cNvSpPr txBox="1"/>
          <p:nvPr/>
        </p:nvSpPr>
        <p:spPr>
          <a:xfrm>
            <a:off x="206476" y="5562600"/>
            <a:ext cx="8731045" cy="6796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Employer Health Savings Account Contribution (when electing HDHP): </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Single Coverage: $25 / All Other Coverage: $50 per pay</a:t>
            </a:r>
          </a:p>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Medical Plan Spousal Surcharge: </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$125 per pay extra for spousal coverage if the spouse has medical available through their own employer</a:t>
            </a:r>
          </a:p>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Tobacco User Rates: $25 upcharge per pay</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 (in addition to selected plan rate)</a:t>
            </a:r>
          </a:p>
        </p:txBody>
      </p:sp>
      <p:sp>
        <p:nvSpPr>
          <p:cNvPr id="6" name="TextBox 5">
            <a:extLst>
              <a:ext uri="{FF2B5EF4-FFF2-40B4-BE49-F238E27FC236}">
                <a16:creationId xmlns:a16="http://schemas.microsoft.com/office/drawing/2014/main" id="{8A16E349-D3D7-8ABD-0494-3152A6D40A98}"/>
              </a:ext>
            </a:extLst>
          </p:cNvPr>
          <p:cNvSpPr txBox="1"/>
          <p:nvPr/>
        </p:nvSpPr>
        <p:spPr>
          <a:xfrm>
            <a:off x="206476" y="3944877"/>
            <a:ext cx="6194324" cy="261610"/>
          </a:xfrm>
          <a:prstGeom prst="rect">
            <a:avLst/>
          </a:prstGeom>
          <a:noFill/>
        </p:spPr>
        <p:txBody>
          <a:bodyPr wrap="square" rtlCol="0">
            <a:spAutoFit/>
          </a:bodyPr>
          <a:lstStyle/>
          <a:p>
            <a:r>
              <a:rPr lang="en-US" sz="1100" dirty="0">
                <a:solidFill>
                  <a:srgbClr val="C00000"/>
                </a:solidFill>
              </a:rPr>
              <a:t>Out-of-Network Benefits are double the In-Network. See the summary of benefits for details.</a:t>
            </a:r>
          </a:p>
        </p:txBody>
      </p:sp>
    </p:spTree>
    <p:extLst>
      <p:ext uri="{BB962C8B-B14F-4D97-AF65-F5344CB8AC3E}">
        <p14:creationId xmlns:p14="http://schemas.microsoft.com/office/powerpoint/2010/main" val="73445935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fontScale="90000"/>
          </a:bodyPr>
          <a:lstStyle/>
          <a:p>
            <a:r>
              <a:rPr lang="en-US" dirty="0"/>
              <a:t>Prescription Drug– Plan Highlights </a:t>
            </a:r>
            <a:endParaRPr lang="en-US" sz="1100" dirty="0"/>
          </a:p>
        </p:txBody>
      </p:sp>
      <p:graphicFrame>
        <p:nvGraphicFramePr>
          <p:cNvPr id="2" name="Medical_Prescription_Table">
            <a:extLst>
              <a:ext uri="{FF2B5EF4-FFF2-40B4-BE49-F238E27FC236}">
                <a16:creationId xmlns:a16="http://schemas.microsoft.com/office/drawing/2014/main" id="{3C7FA816-9A1A-499C-AD45-A31E2817B27F}"/>
              </a:ext>
            </a:extLst>
          </p:cNvPr>
          <p:cNvGraphicFramePr>
            <a:graphicFrameLocks noGrp="1"/>
          </p:cNvGraphicFramePr>
          <p:nvPr>
            <p:extLst>
              <p:ext uri="{D42A27DB-BD31-4B8C-83A1-F6EECF244321}">
                <p14:modId xmlns:p14="http://schemas.microsoft.com/office/powerpoint/2010/main" val="2220599646"/>
              </p:ext>
            </p:extLst>
          </p:nvPr>
        </p:nvGraphicFramePr>
        <p:xfrm>
          <a:off x="388620" y="990600"/>
          <a:ext cx="8366760" cy="5201049"/>
        </p:xfrm>
        <a:graphic>
          <a:graphicData uri="http://schemas.openxmlformats.org/drawingml/2006/table">
            <a:tbl>
              <a:tblPr firstRow="1" bandRow="1">
                <a:tableStyleId>{69012ECD-51FC-41F1-AA8D-1B2483CD663E}</a:tableStyleId>
              </a:tblPr>
              <a:tblGrid>
                <a:gridCol w="2091690">
                  <a:extLst>
                    <a:ext uri="{9D8B030D-6E8A-4147-A177-3AD203B41FA5}">
                      <a16:colId xmlns:a16="http://schemas.microsoft.com/office/drawing/2014/main" val="3626327834"/>
                    </a:ext>
                  </a:extLst>
                </a:gridCol>
                <a:gridCol w="2091690">
                  <a:extLst>
                    <a:ext uri="{9D8B030D-6E8A-4147-A177-3AD203B41FA5}">
                      <a16:colId xmlns:a16="http://schemas.microsoft.com/office/drawing/2014/main" val="20001"/>
                    </a:ext>
                  </a:extLst>
                </a:gridCol>
                <a:gridCol w="2091690">
                  <a:extLst>
                    <a:ext uri="{9D8B030D-6E8A-4147-A177-3AD203B41FA5}">
                      <a16:colId xmlns:a16="http://schemas.microsoft.com/office/drawing/2014/main" val="20002"/>
                    </a:ext>
                  </a:extLst>
                </a:gridCol>
                <a:gridCol w="2091690">
                  <a:extLst>
                    <a:ext uri="{9D8B030D-6E8A-4147-A177-3AD203B41FA5}">
                      <a16:colId xmlns:a16="http://schemas.microsoft.com/office/drawing/2014/main" val="20003"/>
                    </a:ext>
                  </a:extLst>
                </a:gridCol>
              </a:tblGrid>
              <a:tr h="478388">
                <a:tc>
                  <a:txBody>
                    <a:bodyPr/>
                    <a:lstStyle/>
                    <a:p>
                      <a:r>
                        <a:rPr lang="en-US" sz="2800" b="1" dirty="0">
                          <a:solidFill>
                            <a:schemeClr val="tx1"/>
                          </a:solidFill>
                          <a:latin typeface="+mn-lt"/>
                        </a:rPr>
                        <a:t>CarelonRx</a:t>
                      </a:r>
                    </a:p>
                  </a:txBody>
                  <a:tcPr>
                    <a:solidFill>
                      <a:srgbClr val="00B0F0"/>
                    </a:solidFill>
                  </a:tcPr>
                </a:tc>
                <a:tc>
                  <a:txBody>
                    <a:bodyPr/>
                    <a:lstStyle/>
                    <a:p>
                      <a:pPr algn="ctr"/>
                      <a:r>
                        <a:rPr lang="en-US" sz="1200" dirty="0"/>
                        <a:t>Anthem BCBS</a:t>
                      </a:r>
                    </a:p>
                    <a:p>
                      <a:pPr algn="ctr"/>
                      <a:r>
                        <a:rPr lang="en-US" sz="1200" dirty="0"/>
                        <a:t>Medical Premium Copay</a:t>
                      </a:r>
                      <a:endParaRPr lang="en-US" sz="1200" b="1" dirty="0"/>
                    </a:p>
                  </a:txBody>
                  <a:tcPr>
                    <a:solidFill>
                      <a:srgbClr val="00B0F0"/>
                    </a:solidFill>
                  </a:tcPr>
                </a:tc>
                <a:tc>
                  <a:txBody>
                    <a:bodyPr/>
                    <a:lstStyle/>
                    <a:p>
                      <a:pPr algn="ctr"/>
                      <a:r>
                        <a:rPr lang="en-US" sz="1200" dirty="0"/>
                        <a:t>Anthem BCBS</a:t>
                      </a:r>
                    </a:p>
                    <a:p>
                      <a:pPr algn="ctr"/>
                      <a:r>
                        <a:rPr lang="en-US" sz="1200" b="1" dirty="0"/>
                        <a:t>Medical Basic Copay</a:t>
                      </a:r>
                    </a:p>
                  </a:txBody>
                  <a:tcPr>
                    <a:solidFill>
                      <a:srgbClr val="00B0F0"/>
                    </a:solidFill>
                  </a:tcPr>
                </a:tc>
                <a:tc>
                  <a:txBody>
                    <a:bodyPr/>
                    <a:lstStyle/>
                    <a:p>
                      <a:pPr algn="ctr"/>
                      <a:r>
                        <a:rPr lang="en-US" sz="1200" dirty="0"/>
                        <a:t>Anthem BCBS</a:t>
                      </a:r>
                    </a:p>
                    <a:p>
                      <a:pPr algn="ctr"/>
                      <a:r>
                        <a:rPr lang="en-US" sz="1200" dirty="0"/>
                        <a:t>HDHP/HSA</a:t>
                      </a:r>
                      <a:endParaRPr lang="en-US" sz="1200" b="1" dirty="0"/>
                    </a:p>
                  </a:txBody>
                  <a:tcPr>
                    <a:solidFill>
                      <a:srgbClr val="00B0F0"/>
                    </a:solidFill>
                  </a:tcPr>
                </a:tc>
                <a:extLst>
                  <a:ext uri="{0D108BD9-81ED-4DB2-BD59-A6C34878D82A}">
                    <a16:rowId xmlns:a16="http://schemas.microsoft.com/office/drawing/2014/main" val="2389960213"/>
                  </a:ext>
                </a:extLst>
              </a:tr>
              <a:tr h="41460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t>Rx Deductible</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000" dirty="0"/>
                        <a:t>N/A</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000" dirty="0"/>
                        <a:t>N/A</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sz="1000" dirty="0"/>
                        <a:t>Prescription drug cost are subject to the annual medical deductible</a:t>
                      </a:r>
                      <a:endParaRPr lang="en-US" sz="1000" b="0" dirty="0">
                        <a:latin typeface="+mn-lt"/>
                      </a:endParaRPr>
                    </a:p>
                  </a:txBody>
                  <a:tcPr anchor="ctr"/>
                </a:tc>
                <a:extLst>
                  <a:ext uri="{0D108BD9-81ED-4DB2-BD59-A6C34878D82A}">
                    <a16:rowId xmlns:a16="http://schemas.microsoft.com/office/drawing/2014/main" val="1486833914"/>
                  </a:ext>
                </a:extLst>
              </a:tr>
              <a:tr h="388026">
                <a:tc gridSpan="3">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solidFill>
                            <a:schemeClr val="bg1"/>
                          </a:solidFill>
                        </a:rPr>
                        <a:t>Retail Prescription Drugs  30-day Fill</a:t>
                      </a:r>
                      <a:endParaRPr lang="en-US" sz="1000" b="0" dirty="0">
                        <a:solidFill>
                          <a:schemeClr val="bg1"/>
                        </a:solidFill>
                        <a:latin typeface="+mn-lt"/>
                      </a:endParaRPr>
                    </a:p>
                  </a:txBody>
                  <a:tcPr anchor="ctr">
                    <a:solidFill>
                      <a:srgbClr val="00B050"/>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solidFill>
                      <a:srgbClr val="00B050"/>
                    </a:solidFill>
                  </a:tcPr>
                </a:tc>
                <a:extLst>
                  <a:ext uri="{0D108BD9-81ED-4DB2-BD59-A6C34878D82A}">
                    <a16:rowId xmlns:a16="http://schemas.microsoft.com/office/drawing/2014/main" val="1388168320"/>
                  </a:ext>
                </a:extLst>
              </a:tr>
              <a:tr h="388026">
                <a:tc>
                  <a:txBody>
                    <a:bodyPr/>
                    <a:lstStyle/>
                    <a:p>
                      <a:r>
                        <a:rPr lang="en-US" sz="1050" dirty="0"/>
                        <a:t>Generic</a:t>
                      </a:r>
                      <a:endParaRPr lang="en-US" sz="1000" b="0" dirty="0">
                        <a:latin typeface="+mn-lt"/>
                      </a:endParaRPr>
                    </a:p>
                  </a:txBody>
                  <a:tcPr anchor="ctr"/>
                </a:tc>
                <a:tc>
                  <a:txBody>
                    <a:bodyPr/>
                    <a:lstStyle/>
                    <a:p>
                      <a:pPr algn="ctr"/>
                      <a:r>
                        <a:rPr lang="en-US" sz="1000" dirty="0"/>
                        <a:t>$15 copay</a:t>
                      </a:r>
                      <a:endParaRPr lang="en-US" sz="1000" b="0" dirty="0">
                        <a:latin typeface="+mn-lt"/>
                      </a:endParaRPr>
                    </a:p>
                  </a:txBody>
                  <a:tcPr anchor="ctr"/>
                </a:tc>
                <a:tc>
                  <a:txBody>
                    <a:bodyPr/>
                    <a:lstStyle/>
                    <a:p>
                      <a:pPr algn="ctr"/>
                      <a:r>
                        <a:rPr lang="en-US" sz="1000" dirty="0"/>
                        <a:t>$15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3473553512"/>
                  </a:ext>
                </a:extLst>
              </a:tr>
              <a:tr h="388026">
                <a:tc>
                  <a:txBody>
                    <a:bodyPr/>
                    <a:lstStyle/>
                    <a:p>
                      <a:r>
                        <a:rPr lang="en-US" sz="1050"/>
                        <a:t>Preferred</a:t>
                      </a:r>
                      <a:r>
                        <a:rPr lang="en-US" sz="1050" baseline="0"/>
                        <a:t> Brand Name</a:t>
                      </a:r>
                      <a:endParaRPr lang="en-US" sz="1000" b="0">
                        <a:latin typeface="+mn-lt"/>
                      </a:endParaRPr>
                    </a:p>
                  </a:txBody>
                  <a:tcPr anchor="ctr"/>
                </a:tc>
                <a:tc>
                  <a:txBody>
                    <a:bodyPr/>
                    <a:lstStyle/>
                    <a:p>
                      <a:pPr algn="ctr"/>
                      <a:r>
                        <a:rPr lang="en-US" sz="1000" dirty="0"/>
                        <a:t>$50 copay</a:t>
                      </a:r>
                      <a:endParaRPr lang="en-US" sz="1000" b="0" dirty="0">
                        <a:latin typeface="+mn-lt"/>
                      </a:endParaRPr>
                    </a:p>
                  </a:txBody>
                  <a:tcPr anchor="ctr"/>
                </a:tc>
                <a:tc>
                  <a:txBody>
                    <a:bodyPr/>
                    <a:lstStyle/>
                    <a:p>
                      <a:pPr algn="ctr"/>
                      <a:r>
                        <a:rPr lang="en-US" sz="1000" dirty="0"/>
                        <a:t>$50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1644478024"/>
                  </a:ext>
                </a:extLst>
              </a:tr>
              <a:tr h="388026">
                <a:tc>
                  <a:txBody>
                    <a:bodyPr/>
                    <a:lstStyle/>
                    <a:p>
                      <a:r>
                        <a:rPr lang="en-US" sz="1050" dirty="0"/>
                        <a:t>Non-Preferred Brand Name</a:t>
                      </a:r>
                      <a:endParaRPr lang="en-US" sz="1000" b="0" dirty="0">
                        <a:latin typeface="+mn-lt"/>
                      </a:endParaRPr>
                    </a:p>
                  </a:txBody>
                  <a:tcPr anchor="ctr"/>
                </a:tc>
                <a:tc>
                  <a:txBody>
                    <a:bodyPr/>
                    <a:lstStyle/>
                    <a:p>
                      <a:pPr algn="ctr"/>
                      <a:r>
                        <a:rPr lang="en-US" sz="1000" dirty="0"/>
                        <a:t>$90 copay</a:t>
                      </a:r>
                      <a:endParaRPr lang="en-US" sz="1000" b="0" dirty="0">
                        <a:latin typeface="+mn-lt"/>
                      </a:endParaRPr>
                    </a:p>
                  </a:txBody>
                  <a:tcPr anchor="ctr"/>
                </a:tc>
                <a:tc>
                  <a:txBody>
                    <a:bodyPr/>
                    <a:lstStyle/>
                    <a:p>
                      <a:pPr algn="ctr"/>
                      <a:r>
                        <a:rPr lang="en-US" sz="1000" dirty="0"/>
                        <a:t>$90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209981547"/>
                  </a:ext>
                </a:extLst>
              </a:tr>
              <a:tr h="388026">
                <a:tc>
                  <a:txBody>
                    <a:bodyPr/>
                    <a:lstStyle/>
                    <a:p>
                      <a:r>
                        <a:rPr lang="en-US" sz="1050"/>
                        <a:t>Preferred Specialty</a:t>
                      </a:r>
                      <a:endParaRPr lang="en-US" sz="1000" b="0">
                        <a:solidFill>
                          <a:srgbClr val="000000"/>
                        </a:solidFill>
                        <a:latin typeface="+mn-lt"/>
                      </a:endParaRPr>
                    </a:p>
                  </a:txBody>
                  <a:tcPr anchor="ctr"/>
                </a:tc>
                <a:tc>
                  <a:txBody>
                    <a:bodyPr/>
                    <a:lstStyle/>
                    <a:p>
                      <a:pPr algn="ctr"/>
                      <a:r>
                        <a:rPr lang="en-US" sz="1000" dirty="0"/>
                        <a:t>$90 copay</a:t>
                      </a:r>
                      <a:endParaRPr lang="en-US" sz="1000" b="0" dirty="0">
                        <a:solidFill>
                          <a:srgbClr val="000000"/>
                        </a:solidFill>
                        <a:latin typeface="+mn-lt"/>
                      </a:endParaRPr>
                    </a:p>
                  </a:txBody>
                  <a:tcPr anchor="ctr"/>
                </a:tc>
                <a:tc>
                  <a:txBody>
                    <a:bodyPr/>
                    <a:lstStyle/>
                    <a:p>
                      <a:pPr algn="ctr"/>
                      <a:r>
                        <a:rPr lang="en-US" sz="1000" dirty="0"/>
                        <a:t>$90 copay</a:t>
                      </a:r>
                      <a:endParaRPr lang="en-US" sz="1000" b="0" dirty="0">
                        <a:solidFill>
                          <a:srgbClr val="000000"/>
                        </a:solidFill>
                        <a:latin typeface="+mn-lt"/>
                      </a:endParaRPr>
                    </a:p>
                  </a:txBody>
                  <a:tcPr anchor="ctr"/>
                </a:tc>
                <a:tc>
                  <a:txBody>
                    <a:bodyPr/>
                    <a:lstStyle/>
                    <a:p>
                      <a:pPr algn="ctr"/>
                      <a:r>
                        <a:rPr lang="en-US" sz="1000" dirty="0"/>
                        <a:t>80%, </a:t>
                      </a:r>
                      <a:r>
                        <a:rPr lang="en-US" sz="1000" i="1" dirty="0"/>
                        <a:t>after deductible</a:t>
                      </a:r>
                      <a:endParaRPr lang="en-US" sz="1000" b="0" dirty="0">
                        <a:solidFill>
                          <a:srgbClr val="000000"/>
                        </a:solidFill>
                        <a:latin typeface="+mn-lt"/>
                      </a:endParaRPr>
                    </a:p>
                  </a:txBody>
                  <a:tcPr anchor="ctr"/>
                </a:tc>
                <a:extLst>
                  <a:ext uri="{0D108BD9-81ED-4DB2-BD59-A6C34878D82A}">
                    <a16:rowId xmlns:a16="http://schemas.microsoft.com/office/drawing/2014/main" val="1307095809"/>
                  </a:ext>
                </a:extLst>
              </a:tr>
              <a:tr h="388026">
                <a:tc gridSpan="3">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solidFill>
                            <a:schemeClr val="bg1"/>
                          </a:solidFill>
                        </a:rPr>
                        <a:t>Mail-Order Prescriptions 90-Day Fill</a:t>
                      </a:r>
                      <a:endParaRPr lang="en-US" sz="1000" b="0" dirty="0">
                        <a:solidFill>
                          <a:schemeClr val="bg1"/>
                        </a:solidFill>
                        <a:latin typeface="+mn-lt"/>
                      </a:endParaRPr>
                    </a:p>
                  </a:txBody>
                  <a:tcPr anchor="ctr">
                    <a:solidFill>
                      <a:srgbClr val="00B050"/>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solidFill>
                      <a:srgbClr val="00B050"/>
                    </a:solidFill>
                  </a:tcPr>
                </a:tc>
                <a:extLst>
                  <a:ext uri="{0D108BD9-81ED-4DB2-BD59-A6C34878D82A}">
                    <a16:rowId xmlns:a16="http://schemas.microsoft.com/office/drawing/2014/main" val="3237815276"/>
                  </a:ext>
                </a:extLst>
              </a:tr>
              <a:tr h="388026">
                <a:tc>
                  <a:txBody>
                    <a:bodyPr/>
                    <a:lstStyle/>
                    <a:p>
                      <a:pPr marL="0" algn="l" defTabSz="914400" rtl="0" eaLnBrk="1" latinLnBrk="0" hangingPunct="1"/>
                      <a:r>
                        <a:rPr lang="en-US" sz="1050" kern="1200" dirty="0"/>
                        <a:t>Mandatory for Maintenance Rx?</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extLst>
                  <a:ext uri="{0D108BD9-81ED-4DB2-BD59-A6C34878D82A}">
                    <a16:rowId xmlns:a16="http://schemas.microsoft.com/office/drawing/2014/main" val="3547702571"/>
                  </a:ext>
                </a:extLst>
              </a:tr>
              <a:tr h="388026">
                <a:tc>
                  <a:txBody>
                    <a:bodyPr/>
                    <a:lstStyle/>
                    <a:p>
                      <a:r>
                        <a:rPr lang="en-US" sz="1050"/>
                        <a:t>Generic</a:t>
                      </a:r>
                      <a:endParaRPr lang="en-US" sz="1000" b="0">
                        <a:latin typeface="+mn-lt"/>
                      </a:endParaRPr>
                    </a:p>
                  </a:txBody>
                  <a:tcPr anchor="ctr"/>
                </a:tc>
                <a:tc>
                  <a:txBody>
                    <a:bodyPr/>
                    <a:lstStyle/>
                    <a:p>
                      <a:pPr algn="ctr"/>
                      <a:r>
                        <a:rPr lang="en-US" sz="1000" dirty="0"/>
                        <a:t>$30 copay</a:t>
                      </a:r>
                      <a:endParaRPr lang="en-US" sz="1000" b="0" dirty="0">
                        <a:latin typeface="+mn-lt"/>
                      </a:endParaRPr>
                    </a:p>
                  </a:txBody>
                  <a:tcPr anchor="ctr"/>
                </a:tc>
                <a:tc>
                  <a:txBody>
                    <a:bodyPr/>
                    <a:lstStyle/>
                    <a:p>
                      <a:pPr algn="ctr"/>
                      <a:r>
                        <a:rPr lang="en-US" sz="1000"/>
                        <a:t>$30 copay</a:t>
                      </a:r>
                      <a:endParaRPr lang="en-US" sz="1000" b="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3962388564"/>
                  </a:ext>
                </a:extLst>
              </a:tr>
              <a:tr h="388026">
                <a:tc>
                  <a:txBody>
                    <a:bodyPr/>
                    <a:lstStyle/>
                    <a:p>
                      <a:r>
                        <a:rPr lang="en-US" sz="1050"/>
                        <a:t>Preferred Brand Name</a:t>
                      </a:r>
                      <a:endParaRPr lang="en-US" sz="1000" b="0">
                        <a:latin typeface="+mn-lt"/>
                      </a:endParaRPr>
                    </a:p>
                  </a:txBody>
                  <a:tcPr anchor="ctr"/>
                </a:tc>
                <a:tc>
                  <a:txBody>
                    <a:bodyPr/>
                    <a:lstStyle/>
                    <a:p>
                      <a:pPr algn="ctr"/>
                      <a:r>
                        <a:rPr lang="en-US" sz="1000" dirty="0"/>
                        <a:t>$100 copay</a:t>
                      </a:r>
                      <a:endParaRPr lang="en-US" sz="1000" b="0" dirty="0">
                        <a:latin typeface="+mn-lt"/>
                      </a:endParaRPr>
                    </a:p>
                  </a:txBody>
                  <a:tcPr anchor="ctr"/>
                </a:tc>
                <a:tc>
                  <a:txBody>
                    <a:bodyPr/>
                    <a:lstStyle/>
                    <a:p>
                      <a:pPr algn="ctr"/>
                      <a:r>
                        <a:rPr lang="en-US" sz="1000"/>
                        <a:t>$100 copay</a:t>
                      </a:r>
                      <a:endParaRPr lang="en-US" sz="1000" b="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4141685136"/>
                  </a:ext>
                </a:extLst>
              </a:tr>
              <a:tr h="388026">
                <a:tc>
                  <a:txBody>
                    <a:bodyPr/>
                    <a:lstStyle/>
                    <a:p>
                      <a:r>
                        <a:rPr lang="en-US" sz="1050" dirty="0"/>
                        <a:t>Non-Preferred Brand Name</a:t>
                      </a:r>
                      <a:endParaRPr lang="en-US" sz="1000" b="0" dirty="0">
                        <a:latin typeface="+mn-lt"/>
                      </a:endParaRPr>
                    </a:p>
                  </a:txBody>
                  <a:tcPr anchor="ctr"/>
                </a:tc>
                <a:tc>
                  <a:txBody>
                    <a:bodyPr/>
                    <a:lstStyle/>
                    <a:p>
                      <a:pPr algn="ctr"/>
                      <a:r>
                        <a:rPr lang="en-US" sz="1000" dirty="0"/>
                        <a:t>$180 copay</a:t>
                      </a:r>
                      <a:endParaRPr lang="en-US" sz="1000" b="0" dirty="0">
                        <a:latin typeface="+mn-lt"/>
                      </a:endParaRPr>
                    </a:p>
                  </a:txBody>
                  <a:tcPr anchor="ctr"/>
                </a:tc>
                <a:tc>
                  <a:txBody>
                    <a:bodyPr/>
                    <a:lstStyle/>
                    <a:p>
                      <a:pPr algn="ctr"/>
                      <a:r>
                        <a:rPr lang="en-US" sz="1000" dirty="0"/>
                        <a:t>$180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2422883818"/>
                  </a:ext>
                </a:extLst>
              </a:tr>
              <a:tr h="388026">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kern="1200" dirty="0">
                        <a:solidFill>
                          <a:srgbClr val="000000"/>
                        </a:solidFill>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p>
                  </a:txBody>
                  <a:tcPr anchor="ctr"/>
                </a:tc>
                <a:extLst>
                  <a:ext uri="{0D108BD9-81ED-4DB2-BD59-A6C34878D82A}">
                    <a16:rowId xmlns:a16="http://schemas.microsoft.com/office/drawing/2014/main" val="1207390985"/>
                  </a:ext>
                </a:extLst>
              </a:tr>
            </a:tbl>
          </a:graphicData>
        </a:graphic>
      </p:graphicFrame>
    </p:spTree>
    <p:extLst>
      <p:ext uri="{BB962C8B-B14F-4D97-AF65-F5344CB8AC3E}">
        <p14:creationId xmlns:p14="http://schemas.microsoft.com/office/powerpoint/2010/main" val="31796910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4FCD1E-C011-6398-5C69-C28ADEFDBE4A}"/>
              </a:ext>
            </a:extLst>
          </p:cNvPr>
          <p:cNvSpPr>
            <a:spLocks noGrp="1"/>
          </p:cNvSpPr>
          <p:nvPr>
            <p:ph idx="1"/>
          </p:nvPr>
        </p:nvSpPr>
        <p:spPr/>
        <p:txBody>
          <a:bodyPr/>
          <a:lstStyle/>
          <a:p>
            <a:pPr fontAlgn="base"/>
            <a:r>
              <a:rPr lang="en-US" dirty="0"/>
              <a:t>Maintenance drugs are medications taken everyday for conditions like high blood pressure, asthma, heartburn, thyroid disease or diabetes. ​</a:t>
            </a:r>
          </a:p>
          <a:p>
            <a:pPr fontAlgn="base"/>
            <a:r>
              <a:rPr lang="en-US" dirty="0"/>
              <a:t>When using this benefit, you must fill prescriptions for maintenance drugs at an Rx Maintenance 90 pharmacy or through home delivery. ​</a:t>
            </a:r>
          </a:p>
          <a:p>
            <a:pPr fontAlgn="base"/>
            <a:r>
              <a:rPr lang="en-US" dirty="0"/>
              <a:t>Members impacted will be notified by Anthem by mail and will have  (2) 30-day courtesy fills before switching to the 90-day fill.​</a:t>
            </a:r>
          </a:p>
          <a:p>
            <a:pPr fontAlgn="base"/>
            <a:endParaRPr lang="en-US" dirty="0"/>
          </a:p>
          <a:p>
            <a:pPr marL="0" indent="0" fontAlgn="base">
              <a:buNone/>
            </a:pPr>
            <a:r>
              <a:rPr lang="en-US" dirty="0"/>
              <a:t>Benefits of this program are:​</a:t>
            </a:r>
          </a:p>
          <a:p>
            <a:pPr lvl="1" fontAlgn="base"/>
            <a:r>
              <a:rPr lang="en-US" sz="2000" dirty="0"/>
              <a:t>Getting a 90-day fill but paying for only 60-day.​</a:t>
            </a:r>
          </a:p>
          <a:p>
            <a:pPr lvl="1" fontAlgn="base"/>
            <a:r>
              <a:rPr lang="en-US" sz="2000" dirty="0"/>
              <a:t>Members receiving 90-day fills at a time, there is a higher rate of coherence with maintenance medications​.</a:t>
            </a:r>
          </a:p>
          <a:p>
            <a:pPr marL="0" indent="0">
              <a:buNone/>
            </a:pPr>
            <a:endParaRPr lang="en-US" dirty="0"/>
          </a:p>
        </p:txBody>
      </p:sp>
      <p:sp>
        <p:nvSpPr>
          <p:cNvPr id="3" name="Title 2">
            <a:extLst>
              <a:ext uri="{FF2B5EF4-FFF2-40B4-BE49-F238E27FC236}">
                <a16:creationId xmlns:a16="http://schemas.microsoft.com/office/drawing/2014/main" id="{BC13AEFD-876C-F646-6F8D-4F05113FA74E}"/>
              </a:ext>
            </a:extLst>
          </p:cNvPr>
          <p:cNvSpPr>
            <a:spLocks noGrp="1"/>
          </p:cNvSpPr>
          <p:nvPr>
            <p:ph type="title"/>
          </p:nvPr>
        </p:nvSpPr>
        <p:spPr/>
        <p:txBody>
          <a:bodyPr>
            <a:normAutofit fontScale="90000"/>
          </a:bodyPr>
          <a:lstStyle/>
          <a:p>
            <a:r>
              <a:rPr lang="en-US" dirty="0"/>
              <a:t>CarelonRx Maintenance 90 Program</a:t>
            </a:r>
          </a:p>
        </p:txBody>
      </p:sp>
    </p:spTree>
    <p:extLst>
      <p:ext uri="{BB962C8B-B14F-4D97-AF65-F5344CB8AC3E}">
        <p14:creationId xmlns:p14="http://schemas.microsoft.com/office/powerpoint/2010/main" val="18734851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324A-0CBE-37EA-4A19-6EAB4339F0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70155C-E4D8-0AE3-AADD-C372B21F9A25}"/>
              </a:ext>
            </a:extLst>
          </p:cNvPr>
          <p:cNvSpPr>
            <a:spLocks noGrp="1"/>
          </p:cNvSpPr>
          <p:nvPr>
            <p:ph idx="1"/>
          </p:nvPr>
        </p:nvSpPr>
        <p:spPr>
          <a:xfrm>
            <a:off x="457200" y="838200"/>
            <a:ext cx="8077200" cy="5334000"/>
          </a:xfrm>
        </p:spPr>
        <p:txBody>
          <a:bodyPr>
            <a:normAutofit/>
          </a:bodyPr>
          <a:lstStyle/>
          <a:p>
            <a:pPr marL="0" indent="0" fontAlgn="base">
              <a:buNone/>
            </a:pPr>
            <a:r>
              <a:rPr lang="en-US" dirty="0" err="1"/>
              <a:t>CarelonRx's</a:t>
            </a:r>
            <a:r>
              <a:rPr lang="en-US" dirty="0"/>
              <a:t> Cost Relief program helps members get specialty drugs at </a:t>
            </a:r>
            <a:r>
              <a:rPr lang="en-US" b="1" dirty="0"/>
              <a:t>NO</a:t>
            </a:r>
            <a:r>
              <a:rPr lang="en-US" dirty="0"/>
              <a:t> out-of-pocket cost. The program works by: ​</a:t>
            </a:r>
          </a:p>
          <a:p>
            <a:pPr fontAlgn="base"/>
            <a:r>
              <a:rPr lang="en-US" dirty="0"/>
              <a:t>Accessing manufacturer copay assistance. The program works with drug manufacturers to get copay card assistance and maximize available dollars. ​</a:t>
            </a:r>
          </a:p>
          <a:p>
            <a:pPr fontAlgn="base"/>
            <a:r>
              <a:rPr lang="en-US" dirty="0"/>
              <a:t>Managing enrollment and renewals: ​</a:t>
            </a:r>
          </a:p>
          <a:p>
            <a:pPr lvl="1" fontAlgn="base"/>
            <a:r>
              <a:rPr lang="en-US" dirty="0"/>
              <a:t>The program offers personalized enrollment support and manages renewals. ​</a:t>
            </a:r>
          </a:p>
          <a:p>
            <a:pPr lvl="1" fontAlgn="base"/>
            <a:r>
              <a:rPr lang="en-US" dirty="0"/>
              <a:t>Specialists provide outreach to manage and coordinate complex and expensive specialty medications. ​</a:t>
            </a:r>
          </a:p>
          <a:p>
            <a:pPr fontAlgn="base"/>
            <a:r>
              <a:rPr lang="en-US" dirty="0"/>
              <a:t>Members can enroll at any time, but members must sign up. This program benefit is not automatic. ​</a:t>
            </a:r>
          </a:p>
          <a:p>
            <a:pPr fontAlgn="base"/>
            <a:r>
              <a:rPr lang="en-US" dirty="0"/>
              <a:t>Only eligible prescriptions filled after enrollment into the program will have a $0 out-of-pocket cost. ​</a:t>
            </a:r>
          </a:p>
          <a:p>
            <a:pPr fontAlgn="base"/>
            <a:r>
              <a:rPr lang="en-US" dirty="0"/>
              <a:t>If a member renews in a plan that includes Cost Relief, they won't need to re-enroll each year. ​</a:t>
            </a:r>
          </a:p>
          <a:p>
            <a:pPr marL="0" indent="0">
              <a:buNone/>
            </a:pPr>
            <a:endParaRPr lang="en-US" dirty="0"/>
          </a:p>
        </p:txBody>
      </p:sp>
      <p:sp>
        <p:nvSpPr>
          <p:cNvPr id="3" name="Title 2">
            <a:extLst>
              <a:ext uri="{FF2B5EF4-FFF2-40B4-BE49-F238E27FC236}">
                <a16:creationId xmlns:a16="http://schemas.microsoft.com/office/drawing/2014/main" id="{D618F7F7-0E85-DF85-A783-D60BF1400C0B}"/>
              </a:ext>
            </a:extLst>
          </p:cNvPr>
          <p:cNvSpPr>
            <a:spLocks noGrp="1"/>
          </p:cNvSpPr>
          <p:nvPr>
            <p:ph type="title"/>
          </p:nvPr>
        </p:nvSpPr>
        <p:spPr/>
        <p:txBody>
          <a:bodyPr>
            <a:normAutofit fontScale="90000"/>
          </a:bodyPr>
          <a:lstStyle/>
          <a:p>
            <a:r>
              <a:rPr lang="en-US" dirty="0"/>
              <a:t>CarelonRx Cost Relief Drug Program</a:t>
            </a:r>
          </a:p>
        </p:txBody>
      </p:sp>
    </p:spTree>
    <p:extLst>
      <p:ext uri="{BB962C8B-B14F-4D97-AF65-F5344CB8AC3E}">
        <p14:creationId xmlns:p14="http://schemas.microsoft.com/office/powerpoint/2010/main" val="11316442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B767B5-0405-38AB-365C-12EE91D0ECBB}"/>
              </a:ext>
            </a:extLst>
          </p:cNvPr>
          <p:cNvSpPr>
            <a:spLocks noGrp="1"/>
          </p:cNvSpPr>
          <p:nvPr>
            <p:ph idx="1"/>
          </p:nvPr>
        </p:nvSpPr>
        <p:spPr>
          <a:xfrm>
            <a:off x="152400" y="838200"/>
            <a:ext cx="8915400" cy="5334000"/>
          </a:xfrm>
        </p:spPr>
        <p:txBody>
          <a:bodyPr>
            <a:normAutofit fontScale="85000" lnSpcReduction="20000"/>
          </a:bodyPr>
          <a:lstStyle/>
          <a:p>
            <a:pPr marL="0" indent="0" fontAlgn="base">
              <a:buNone/>
            </a:pPr>
            <a:r>
              <a:rPr lang="en-US" sz="2100" dirty="0">
                <a:latin typeface="+mj-lt"/>
              </a:rPr>
              <a:t>Lab work processed through a stand-alone LabCorp/Quest location or a facility that sends labs to LabCorp to be processed is covered at </a:t>
            </a:r>
            <a:r>
              <a:rPr lang="en-US" sz="2100" dirty="0">
                <a:solidFill>
                  <a:srgbClr val="C00000"/>
                </a:solidFill>
                <a:latin typeface="+mj-lt"/>
              </a:rPr>
              <a:t>100%</a:t>
            </a:r>
            <a:r>
              <a:rPr lang="en-US" sz="2100" dirty="0">
                <a:latin typeface="+mj-lt"/>
              </a:rPr>
              <a:t> as long as it is a covered lab service​</a:t>
            </a:r>
          </a:p>
          <a:p>
            <a:pPr fontAlgn="base"/>
            <a:endParaRPr lang="en-US" sz="2100" dirty="0">
              <a:latin typeface="+mj-lt"/>
            </a:endParaRPr>
          </a:p>
          <a:p>
            <a:pPr marL="0" indent="0" fontAlgn="base">
              <a:buNone/>
            </a:pPr>
            <a:r>
              <a:rPr lang="en-US" sz="2100" dirty="0">
                <a:solidFill>
                  <a:srgbClr val="C00000"/>
                </a:solidFill>
                <a:latin typeface="+mj-lt"/>
              </a:rPr>
              <a:t>12</a:t>
            </a:r>
            <a:r>
              <a:rPr lang="en-US" sz="2100" dirty="0">
                <a:latin typeface="+mj-lt"/>
              </a:rPr>
              <a:t> Chiropractic visits are covered per plan year​</a:t>
            </a:r>
          </a:p>
          <a:p>
            <a:pPr fontAlgn="base"/>
            <a:r>
              <a:rPr lang="en-US" sz="2100" dirty="0">
                <a:latin typeface="+mj-lt"/>
              </a:rPr>
              <a:t>After 12 visits check with your provider on contracted rates​</a:t>
            </a:r>
          </a:p>
          <a:p>
            <a:pPr fontAlgn="base"/>
            <a:endParaRPr lang="en-US" sz="2100" dirty="0">
              <a:latin typeface="+mj-lt"/>
            </a:endParaRPr>
          </a:p>
          <a:p>
            <a:pPr marL="0" indent="0" fontAlgn="base">
              <a:buNone/>
            </a:pPr>
            <a:r>
              <a:rPr lang="en-US" sz="2100" dirty="0">
                <a:solidFill>
                  <a:srgbClr val="C00000"/>
                </a:solidFill>
                <a:latin typeface="+mj-lt"/>
              </a:rPr>
              <a:t>30</a:t>
            </a:r>
            <a:r>
              <a:rPr lang="en-US" sz="2100" dirty="0">
                <a:latin typeface="+mj-lt"/>
              </a:rPr>
              <a:t> Physical Therapy visits per plan year​</a:t>
            </a:r>
          </a:p>
          <a:p>
            <a:pPr fontAlgn="base"/>
            <a:r>
              <a:rPr lang="en-US" sz="2100" dirty="0">
                <a:latin typeface="+mj-lt"/>
              </a:rPr>
              <a:t>In-office visits cost a Specialty Copay​</a:t>
            </a:r>
          </a:p>
          <a:p>
            <a:pPr fontAlgn="base"/>
            <a:r>
              <a:rPr lang="en-US" sz="2100" dirty="0">
                <a:latin typeface="+mj-lt"/>
              </a:rPr>
              <a:t>Outpatient visits are subjected to deductible and coinsurance​</a:t>
            </a:r>
          </a:p>
          <a:p>
            <a:pPr marL="0" indent="0" fontAlgn="base">
              <a:buNone/>
            </a:pPr>
            <a:endParaRPr lang="en-US" sz="2100" dirty="0">
              <a:latin typeface="+mj-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0" i="0" u="none" strike="noStrike" kern="1400" cap="none" spc="0" normalizeH="0" baseline="0" noProof="0" dirty="0">
                <a:ln>
                  <a:noFill/>
                </a:ln>
                <a:solidFill>
                  <a:srgbClr val="C00000"/>
                </a:solidFill>
                <a:effectLst/>
                <a:uLnTx/>
                <a:uFillTx/>
                <a:latin typeface="+mj-lt"/>
                <a:ea typeface="+mn-ea"/>
                <a:cs typeface="Calibri" panose="020F0502020204030204" pitchFamily="34" charset="0"/>
              </a:rPr>
              <a:t>24/7</a:t>
            </a:r>
            <a:r>
              <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rPr>
              <a:t> </a:t>
            </a:r>
            <a:r>
              <a:rPr kumimoji="0" lang="en-US" sz="2100" b="0" i="0" u="none" strike="noStrike" kern="1400" cap="none" spc="0" normalizeH="0" baseline="0" noProof="0" dirty="0" err="1">
                <a:ln>
                  <a:noFill/>
                </a:ln>
                <a:solidFill>
                  <a:prstClr val="black"/>
                </a:solidFill>
                <a:effectLst/>
                <a:uLnTx/>
                <a:uFillTx/>
                <a:latin typeface="+mj-lt"/>
                <a:ea typeface="+mn-ea"/>
                <a:cs typeface="Calibri" panose="020F0502020204030204" pitchFamily="34" charset="0"/>
              </a:rPr>
              <a:t>NurseLine</a:t>
            </a:r>
            <a:r>
              <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rPr>
              <a:t>, you can connect with a registered nurse who will answer your health questions anytime, day or night. They can help you decide where to go for care and find doctors and other care providers in your area.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0" i="0" u="none" strike="noStrike" kern="1200" cap="none" spc="0" normalizeH="0" baseline="0" noProof="0" dirty="0">
                <a:ln>
                  <a:noFill/>
                </a:ln>
                <a:solidFill>
                  <a:srgbClr val="C00000"/>
                </a:solidFill>
                <a:effectLst/>
                <a:uLnTx/>
                <a:uFillTx/>
                <a:latin typeface="+mj-lt"/>
                <a:ea typeface="+mn-ea"/>
                <a:cs typeface="Calibri" panose="020F0502020204030204" pitchFamily="34" charset="0"/>
              </a:rPr>
              <a:t>24/7</a:t>
            </a:r>
            <a:r>
              <a:rPr kumimoji="0" lang="en-US" sz="2100" b="0" i="0" u="none" strike="noStrike" kern="1200" cap="none" spc="0" normalizeH="0" baseline="0" noProof="0" dirty="0">
                <a:ln>
                  <a:noFill/>
                </a:ln>
                <a:solidFill>
                  <a:prstClr val="black"/>
                </a:solidFill>
                <a:effectLst/>
                <a:uLnTx/>
                <a:uFillTx/>
                <a:latin typeface="+mj-lt"/>
                <a:ea typeface="+mn-ea"/>
                <a:cs typeface="Calibri" panose="020F0502020204030204" pitchFamily="34" charset="0"/>
              </a:rPr>
              <a:t> digital support, Building Healthy Families is here to help your family with everything from preconception and pregnancy to childbirth and early childhood. The program features an extensive content library to support diverse families, including single parents, same-sex, or multicultural couples. Log in to anthem.com or the Sydney app to access the library and other tools, such as fertility, diaper change, and feeding trackers; due date calculators; and blood pressure monitoring </a:t>
            </a:r>
          </a:p>
          <a:p>
            <a:pPr marL="0" indent="0" fontAlgn="base">
              <a:buNone/>
            </a:pPr>
            <a:endParaRPr lang="en-US" dirty="0"/>
          </a:p>
        </p:txBody>
      </p:sp>
      <p:sp>
        <p:nvSpPr>
          <p:cNvPr id="3" name="Title 2">
            <a:extLst>
              <a:ext uri="{FF2B5EF4-FFF2-40B4-BE49-F238E27FC236}">
                <a16:creationId xmlns:a16="http://schemas.microsoft.com/office/drawing/2014/main" id="{374141DB-A137-5C0E-F22F-93437A248FA8}"/>
              </a:ext>
            </a:extLst>
          </p:cNvPr>
          <p:cNvSpPr>
            <a:spLocks noGrp="1"/>
          </p:cNvSpPr>
          <p:nvPr>
            <p:ph type="title"/>
          </p:nvPr>
        </p:nvSpPr>
        <p:spPr/>
        <p:txBody>
          <a:bodyPr>
            <a:normAutofit fontScale="90000"/>
          </a:bodyPr>
          <a:lstStyle/>
          <a:p>
            <a:r>
              <a:rPr lang="en-US" dirty="0"/>
              <a:t>Services to keep in mind…</a:t>
            </a:r>
          </a:p>
        </p:txBody>
      </p:sp>
    </p:spTree>
    <p:extLst>
      <p:ext uri="{BB962C8B-B14F-4D97-AF65-F5344CB8AC3E}">
        <p14:creationId xmlns:p14="http://schemas.microsoft.com/office/powerpoint/2010/main" val="37396531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C9D5A-65C7-0DFD-5366-DC89B421936C}"/>
              </a:ext>
            </a:extLst>
          </p:cNvPr>
          <p:cNvSpPr>
            <a:spLocks noGrp="1"/>
          </p:cNvSpPr>
          <p:nvPr>
            <p:ph type="title"/>
          </p:nvPr>
        </p:nvSpPr>
        <p:spPr/>
        <p:txBody>
          <a:bodyPr>
            <a:normAutofit fontScale="90000"/>
          </a:bodyPr>
          <a:lstStyle/>
          <a:p>
            <a:r>
              <a:rPr lang="en-US" dirty="0"/>
              <a:t>How to Choose My Plan</a:t>
            </a:r>
          </a:p>
        </p:txBody>
      </p:sp>
      <p:sp>
        <p:nvSpPr>
          <p:cNvPr id="3" name="TextBox 2">
            <a:extLst>
              <a:ext uri="{FF2B5EF4-FFF2-40B4-BE49-F238E27FC236}">
                <a16:creationId xmlns:a16="http://schemas.microsoft.com/office/drawing/2014/main" id="{18E3A6D3-68F5-96B2-CDF5-F2090BF030C4}"/>
              </a:ext>
            </a:extLst>
          </p:cNvPr>
          <p:cNvSpPr txBox="1"/>
          <p:nvPr/>
        </p:nvSpPr>
        <p:spPr>
          <a:xfrm>
            <a:off x="533400" y="914400"/>
            <a:ext cx="8001000" cy="3844642"/>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Review your prior year’s medical expenses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Review your total claim costs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Ask yourself these questions: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Do I anticipate any surgeries or hospitalizations for me or my family in the upcoming year?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Do I prefer a higher deductible with a lower payroll deduction?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Am I prepared to pay the high deductible in case of an unexpected medical event?</a:t>
            </a:r>
          </a:p>
        </p:txBody>
      </p:sp>
    </p:spTree>
    <p:extLst>
      <p:ext uri="{BB962C8B-B14F-4D97-AF65-F5344CB8AC3E}">
        <p14:creationId xmlns:p14="http://schemas.microsoft.com/office/powerpoint/2010/main" val="37342031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ED3FD9D-0EE7-B3C7-31ED-A2358746ACFB}"/>
              </a:ext>
            </a:extLst>
          </p:cNvPr>
          <p:cNvGraphicFramePr>
            <a:graphicFrameLocks noGrp="1"/>
          </p:cNvGraphicFramePr>
          <p:nvPr>
            <p:ph idx="1"/>
            <p:extLst>
              <p:ext uri="{D42A27DB-BD31-4B8C-83A1-F6EECF244321}">
                <p14:modId xmlns:p14="http://schemas.microsoft.com/office/powerpoint/2010/main" val="3543929418"/>
              </p:ext>
            </p:extLst>
          </p:nvPr>
        </p:nvGraphicFramePr>
        <p:xfrm>
          <a:off x="457200" y="1219200"/>
          <a:ext cx="8382000" cy="4800600"/>
        </p:xfrm>
        <a:graphic>
          <a:graphicData uri="http://schemas.openxmlformats.org/drawingml/2006/table">
            <a:tbl>
              <a:tblPr firstRow="1" firstCol="1" bandRow="1"/>
              <a:tblGrid>
                <a:gridCol w="2329604">
                  <a:extLst>
                    <a:ext uri="{9D8B030D-6E8A-4147-A177-3AD203B41FA5}">
                      <a16:colId xmlns:a16="http://schemas.microsoft.com/office/drawing/2014/main" val="4164426203"/>
                    </a:ext>
                  </a:extLst>
                </a:gridCol>
                <a:gridCol w="2058897">
                  <a:extLst>
                    <a:ext uri="{9D8B030D-6E8A-4147-A177-3AD203B41FA5}">
                      <a16:colId xmlns:a16="http://schemas.microsoft.com/office/drawing/2014/main" val="3492967209"/>
                    </a:ext>
                  </a:extLst>
                </a:gridCol>
                <a:gridCol w="1647118">
                  <a:extLst>
                    <a:ext uri="{9D8B030D-6E8A-4147-A177-3AD203B41FA5}">
                      <a16:colId xmlns:a16="http://schemas.microsoft.com/office/drawing/2014/main" val="412123984"/>
                    </a:ext>
                  </a:extLst>
                </a:gridCol>
                <a:gridCol w="2346381">
                  <a:extLst>
                    <a:ext uri="{9D8B030D-6E8A-4147-A177-3AD203B41FA5}">
                      <a16:colId xmlns:a16="http://schemas.microsoft.com/office/drawing/2014/main" val="4154847102"/>
                    </a:ext>
                  </a:extLst>
                </a:gridCol>
              </a:tblGrid>
              <a:tr h="720090">
                <a:tc>
                  <a:txBody>
                    <a:bodyPr/>
                    <a:lstStyle/>
                    <a:p>
                      <a:pPr marL="0" marR="0">
                        <a:spcBef>
                          <a:spcPts val="200"/>
                        </a:spcBef>
                        <a:buNone/>
                      </a:pPr>
                      <a:r>
                        <a:rPr lang="en-US" sz="1400" b="1" dirty="0">
                          <a:effectLst/>
                          <a:latin typeface="+mj-lt"/>
                          <a:ea typeface="Malgun Gothic" panose="020B0503020000020004" pitchFamily="34" charset="-127"/>
                          <a:cs typeface="Times New Roman" panose="02020603050405020304" pitchFamily="18" charset="0"/>
                        </a:rPr>
                        <a:t>Anthem covered employees and their covered spouses</a:t>
                      </a:r>
                      <a:r>
                        <a:rPr lang="en-US" sz="1400" dirty="0">
                          <a:effectLst/>
                          <a:latin typeface="+mj-lt"/>
                          <a:ea typeface="Malgun Gothic" panose="020B0503020000020004" pitchFamily="34" charset="-127"/>
                          <a:cs typeface="Times New Roman" panose="02020603050405020304" pitchFamily="18" charset="0"/>
                        </a:rPr>
                        <a:t> can each earn up to </a:t>
                      </a:r>
                      <a:r>
                        <a:rPr lang="en-US" sz="1400" b="1" dirty="0">
                          <a:solidFill>
                            <a:srgbClr val="C00000"/>
                          </a:solidFill>
                          <a:effectLst/>
                          <a:latin typeface="+mj-lt"/>
                          <a:ea typeface="Malgun Gothic" panose="020B0503020000020004" pitchFamily="34" charset="-127"/>
                          <a:cs typeface="Times New Roman" panose="02020603050405020304" pitchFamily="18" charset="0"/>
                        </a:rPr>
                        <a:t>$200</a:t>
                      </a:r>
                      <a:endParaRPr lang="en-US" sz="1400" b="1" dirty="0">
                        <a:solidFill>
                          <a:srgbClr val="C00000"/>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Preventive Care</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890DB"/>
                    </a:solid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Condition Management</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9A37"/>
                    </a:solid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Digital &amp; Wellness Activities</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A704"/>
                    </a:solidFill>
                  </a:tcPr>
                </a:tc>
                <a:extLst>
                  <a:ext uri="{0D108BD9-81ED-4DB2-BD59-A6C34878D82A}">
                    <a16:rowId xmlns:a16="http://schemas.microsoft.com/office/drawing/2014/main" val="3945987357"/>
                  </a:ext>
                </a:extLst>
              </a:tr>
              <a:tr h="1680210">
                <a:tc>
                  <a:txBody>
                    <a:bodyPr/>
                    <a:lstStyle/>
                    <a:p>
                      <a:pPr marL="0" marR="0">
                        <a:buNone/>
                      </a:pPr>
                      <a:r>
                        <a:rPr lang="en-US" sz="1400" b="1">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buNone/>
                      </a:pPr>
                      <a:r>
                        <a:rPr lang="en-US" sz="1400">
                          <a:effectLst/>
                          <a:latin typeface="+mj-lt"/>
                          <a:ea typeface="Malgun Gothic" panose="020B0503020000020004" pitchFamily="34" charset="-127"/>
                          <a:cs typeface="Times New Roman" panose="02020603050405020304" pitchFamily="18" charset="0"/>
                        </a:rPr>
                        <a:t>Complete any of the activities sponsored by your employer and you’ll earn rewards to put toward electronic gift cards for select retailers.</a:t>
                      </a:r>
                      <a:endParaRPr lang="en-US" sz="1400">
                        <a:effectLst/>
                        <a:latin typeface="+mj-lt"/>
                        <a:ea typeface="Times New Roman" panose="02020603050405020304" pitchFamily="18" charset="0"/>
                        <a:cs typeface="Times New Roman" panose="02020603050405020304" pitchFamily="18" charset="0"/>
                      </a:endParaRPr>
                    </a:p>
                    <a:p>
                      <a:pPr marL="0" marR="0">
                        <a:buNone/>
                      </a:pPr>
                      <a:r>
                        <a:rPr lang="en-US" sz="1400" b="1">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Wellness Exam/Well Woman ($50)</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Diabetic A1C* Lab Test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Cholesterol* Test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Prostate Exam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Colorectal Cancer Screening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Mammogram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EDEF"/>
                    </a:solidFill>
                  </a:tcPr>
                </a:tc>
                <a:tc rowSpan="3">
                  <a:txBody>
                    <a:bodyPr/>
                    <a:lstStyle/>
                    <a:p>
                      <a:pPr marL="0" marR="0" algn="ctr">
                        <a:buNone/>
                      </a:pPr>
                      <a:r>
                        <a:rPr lang="en-US" sz="1400">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Condition Care ($25)</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Asthma</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Diabetes</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Heart Disease or Heart Failure</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Chronic Obstructive Pulmonary Disease (COPD)</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Log in to Sydney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Log Active Minutes (Max $50)</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My Health Check-In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1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2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3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4 ($25)</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2756644084"/>
                  </a:ext>
                </a:extLst>
              </a:tr>
              <a:tr h="720090">
                <a:tc>
                  <a:txBody>
                    <a:bodyPr/>
                    <a:lstStyle/>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dirty="0">
                          <a:effectLst/>
                          <a:latin typeface="+mj-lt"/>
                          <a:ea typeface="Malgun Gothic" panose="020B0503020000020004" pitchFamily="34" charset="-127"/>
                          <a:cs typeface="Times New Roman" panose="02020603050405020304" pitchFamily="18" charset="0"/>
                        </a:rPr>
                        <a:t>Program reset on July 1st</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555646920"/>
                  </a:ext>
                </a:extLst>
              </a:tr>
              <a:tr h="1680210">
                <a:tc>
                  <a:txBody>
                    <a:bodyPr/>
                    <a:lstStyle/>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dirty="0">
                          <a:effectLst/>
                          <a:latin typeface="+mj-lt"/>
                          <a:ea typeface="Malgun Gothic" panose="020B0503020000020004" pitchFamily="34" charset="-127"/>
                          <a:cs typeface="Times New Roman" panose="02020603050405020304" pitchFamily="18" charset="0"/>
                        </a:rPr>
                        <a:t>Redeem your rewards on the Sydney Health mobile app or anthem.com, under    “MyHealth Dashboard” and then select “My Rewards”.</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1552804"/>
                  </a:ext>
                </a:extLst>
              </a:tr>
            </a:tbl>
          </a:graphicData>
        </a:graphic>
      </p:graphicFrame>
      <p:sp>
        <p:nvSpPr>
          <p:cNvPr id="2" name="Title 1">
            <a:extLst>
              <a:ext uri="{FF2B5EF4-FFF2-40B4-BE49-F238E27FC236}">
                <a16:creationId xmlns:a16="http://schemas.microsoft.com/office/drawing/2014/main" id="{D2649F82-2194-4118-81B7-F35CD2E81269}"/>
              </a:ext>
            </a:extLst>
          </p:cNvPr>
          <p:cNvSpPr>
            <a:spLocks noGrp="1"/>
          </p:cNvSpPr>
          <p:nvPr>
            <p:ph type="title"/>
          </p:nvPr>
        </p:nvSpPr>
        <p:spPr>
          <a:xfrm>
            <a:off x="609600" y="76200"/>
            <a:ext cx="7924800" cy="685800"/>
          </a:xfrm>
        </p:spPr>
        <p:txBody>
          <a:bodyPr>
            <a:normAutofit fontScale="90000"/>
          </a:bodyPr>
          <a:lstStyle/>
          <a:p>
            <a:r>
              <a:rPr lang="en-US" dirty="0"/>
              <a:t>Anthem Wellness Program</a:t>
            </a:r>
            <a:br>
              <a:rPr lang="en-US" sz="1100" dirty="0"/>
            </a:br>
            <a:endParaRPr lang="en-US" sz="1100" dirty="0"/>
          </a:p>
        </p:txBody>
      </p:sp>
    </p:spTree>
    <p:extLst>
      <p:ext uri="{BB962C8B-B14F-4D97-AF65-F5344CB8AC3E}">
        <p14:creationId xmlns:p14="http://schemas.microsoft.com/office/powerpoint/2010/main" val="57263875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18" y="154046"/>
            <a:ext cx="8324232" cy="617182"/>
          </a:xfrm>
        </p:spPr>
        <p:txBody>
          <a:bodyPr>
            <a:normAutofit fontScale="90000"/>
          </a:bodyPr>
          <a:lstStyle/>
          <a:p>
            <a:pPr algn="l"/>
            <a:r>
              <a:rPr lang="en-US" dirty="0">
                <a:solidFill>
                  <a:srgbClr val="2F5597"/>
                </a:solidFill>
              </a:rPr>
              <a:t>See a doctor wherever, whenever.</a:t>
            </a:r>
          </a:p>
        </p:txBody>
      </p:sp>
      <p:sp>
        <p:nvSpPr>
          <p:cNvPr id="18" name="TextBox 17"/>
          <p:cNvSpPr txBox="1"/>
          <p:nvPr/>
        </p:nvSpPr>
        <p:spPr>
          <a:xfrm>
            <a:off x="5179315" y="6596604"/>
            <a:ext cx="1701257" cy="92333"/>
          </a:xfrm>
          <a:prstGeom prst="rect">
            <a:avLst/>
          </a:prstGeom>
          <a:noFill/>
        </p:spPr>
        <p:txBody>
          <a:bodyPr wrap="square" tIns="0" bIns="0" rtlCol="0">
            <a:spAutoFit/>
          </a:bodyPr>
          <a:lstStyle/>
          <a:p>
            <a:pPr marL="0" marR="0" lvl="0" indent="0" algn="l" defTabSz="685800" rtl="0" eaLnBrk="1" fontAlgn="auto" latinLnBrk="0" hangingPunct="1">
              <a:lnSpc>
                <a:spcPct val="100000"/>
              </a:lnSpc>
              <a:spcBef>
                <a:spcPts val="0"/>
              </a:spcBef>
              <a:spcAft>
                <a:spcPts val="400"/>
              </a:spcAft>
              <a:buClr>
                <a:srgbClr val="99E5EE"/>
              </a:buClr>
              <a:buSzTx/>
              <a:buFontTx/>
              <a:buNone/>
              <a:tabLst/>
              <a:defRPr/>
            </a:pPr>
            <a:r>
              <a:rPr kumimoji="0" lang="en-US" sz="600" b="0" i="0" u="none" strike="noStrike" kern="1200" cap="none" spc="0" normalizeH="0" baseline="0" noProof="0" dirty="0">
                <a:ln>
                  <a:noFill/>
                </a:ln>
                <a:solidFill>
                  <a:srgbClr val="002477"/>
                </a:solidFill>
                <a:effectLst/>
                <a:uLnTx/>
                <a:uFillTx/>
                <a:latin typeface="Arial"/>
                <a:ea typeface="+mn-ea"/>
                <a:cs typeface="Arial"/>
              </a:rPr>
              <a:t>9126768 5/19 19-12448 </a:t>
            </a:r>
            <a:endParaRPr kumimoji="0" lang="mr-IN" sz="600" b="0" i="0" u="none" strike="noStrike" kern="1200" cap="none" spc="0" normalizeH="0" baseline="0" noProof="0" dirty="0">
              <a:ln>
                <a:noFill/>
              </a:ln>
              <a:solidFill>
                <a:srgbClr val="002477"/>
              </a:solidFill>
              <a:effectLst/>
              <a:uLnTx/>
              <a:uFillTx/>
              <a:latin typeface="Arial"/>
              <a:ea typeface="+mn-ea"/>
              <a:cs typeface="Arial"/>
            </a:endParaRPr>
          </a:p>
        </p:txBody>
      </p:sp>
      <p:sp>
        <p:nvSpPr>
          <p:cNvPr id="16" name="TextBox 15">
            <a:extLst>
              <a:ext uri="{FF2B5EF4-FFF2-40B4-BE49-F238E27FC236}">
                <a16:creationId xmlns:a16="http://schemas.microsoft.com/office/drawing/2014/main" id="{B65020EB-5940-4E57-8F76-B80AE0C4EB5F}"/>
              </a:ext>
            </a:extLst>
          </p:cNvPr>
          <p:cNvSpPr txBox="1"/>
          <p:nvPr/>
        </p:nvSpPr>
        <p:spPr>
          <a:xfrm>
            <a:off x="744220" y="6603773"/>
            <a:ext cx="5842000" cy="92333"/>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8C9599"/>
                </a:solidFill>
                <a:effectLst/>
                <a:uLnTx/>
                <a:uFillTx/>
                <a:latin typeface="Arial"/>
                <a:ea typeface="+mn-ea"/>
                <a:cs typeface="Arial"/>
              </a:rPr>
              <a:t>Proprietary information of UnitedHealth Group. Do not distribute or reproduce without express permission of UnitedHealth Group.</a:t>
            </a:r>
          </a:p>
        </p:txBody>
      </p:sp>
      <p:pic>
        <p:nvPicPr>
          <p:cNvPr id="11" name="Picture 10">
            <a:extLst>
              <a:ext uri="{FF2B5EF4-FFF2-40B4-BE49-F238E27FC236}">
                <a16:creationId xmlns:a16="http://schemas.microsoft.com/office/drawing/2014/main" id="{CB209987-6FCF-16CE-0385-653FFF72BAD4}"/>
              </a:ext>
            </a:extLst>
          </p:cNvPr>
          <p:cNvPicPr>
            <a:picLocks noChangeAspect="1"/>
          </p:cNvPicPr>
          <p:nvPr/>
        </p:nvPicPr>
        <p:blipFill>
          <a:blip r:embed="rId3"/>
          <a:stretch>
            <a:fillRect/>
          </a:stretch>
        </p:blipFill>
        <p:spPr>
          <a:xfrm>
            <a:off x="335182" y="778397"/>
            <a:ext cx="5694761" cy="790575"/>
          </a:xfrm>
          <a:prstGeom prst="rect">
            <a:avLst/>
          </a:prstGeom>
        </p:spPr>
      </p:pic>
      <p:pic>
        <p:nvPicPr>
          <p:cNvPr id="13" name="Picture 12">
            <a:extLst>
              <a:ext uri="{FF2B5EF4-FFF2-40B4-BE49-F238E27FC236}">
                <a16:creationId xmlns:a16="http://schemas.microsoft.com/office/drawing/2014/main" id="{A85E97A7-E8EC-7E4F-349B-D1CD2568A581}"/>
              </a:ext>
            </a:extLst>
          </p:cNvPr>
          <p:cNvPicPr>
            <a:picLocks noChangeAspect="1"/>
          </p:cNvPicPr>
          <p:nvPr/>
        </p:nvPicPr>
        <p:blipFill>
          <a:blip r:embed="rId4"/>
          <a:stretch>
            <a:fillRect/>
          </a:stretch>
        </p:blipFill>
        <p:spPr>
          <a:xfrm>
            <a:off x="1533525" y="5101553"/>
            <a:ext cx="6076950" cy="1047750"/>
          </a:xfrm>
          <a:prstGeom prst="rect">
            <a:avLst/>
          </a:prstGeom>
        </p:spPr>
      </p:pic>
      <p:pic>
        <p:nvPicPr>
          <p:cNvPr id="17" name="Picture 16">
            <a:extLst>
              <a:ext uri="{FF2B5EF4-FFF2-40B4-BE49-F238E27FC236}">
                <a16:creationId xmlns:a16="http://schemas.microsoft.com/office/drawing/2014/main" id="{9402969F-19FF-0AFB-B180-C3745EFECAAE}"/>
              </a:ext>
            </a:extLst>
          </p:cNvPr>
          <p:cNvPicPr>
            <a:picLocks noChangeAspect="1"/>
          </p:cNvPicPr>
          <p:nvPr/>
        </p:nvPicPr>
        <p:blipFill>
          <a:blip r:embed="rId5"/>
          <a:stretch>
            <a:fillRect/>
          </a:stretch>
        </p:blipFill>
        <p:spPr>
          <a:xfrm>
            <a:off x="1214437" y="1782687"/>
            <a:ext cx="6715125" cy="3105150"/>
          </a:xfrm>
          <a:prstGeom prst="rect">
            <a:avLst/>
          </a:prstGeom>
        </p:spPr>
      </p:pic>
      <p:pic>
        <p:nvPicPr>
          <p:cNvPr id="19" name="Picture 18">
            <a:extLst>
              <a:ext uri="{FF2B5EF4-FFF2-40B4-BE49-F238E27FC236}">
                <a16:creationId xmlns:a16="http://schemas.microsoft.com/office/drawing/2014/main" id="{66C3C987-5C95-CA1C-B1A0-67E65DFFF1FE}"/>
              </a:ext>
            </a:extLst>
          </p:cNvPr>
          <p:cNvPicPr>
            <a:picLocks noChangeAspect="1"/>
          </p:cNvPicPr>
          <p:nvPr/>
        </p:nvPicPr>
        <p:blipFill>
          <a:blip r:embed="rId6"/>
          <a:stretch>
            <a:fillRect/>
          </a:stretch>
        </p:blipFill>
        <p:spPr>
          <a:xfrm>
            <a:off x="6412131" y="708920"/>
            <a:ext cx="2396687" cy="920275"/>
          </a:xfrm>
          <a:prstGeom prst="rect">
            <a:avLst/>
          </a:prstGeom>
        </p:spPr>
      </p:pic>
    </p:spTree>
    <p:extLst>
      <p:ext uri="{BB962C8B-B14F-4D97-AF65-F5344CB8AC3E}">
        <p14:creationId xmlns:p14="http://schemas.microsoft.com/office/powerpoint/2010/main" val="35563059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E545-F5E6-4006-882A-9E93CA778AA6}"/>
              </a:ext>
            </a:extLst>
          </p:cNvPr>
          <p:cNvSpPr>
            <a:spLocks noGrp="1"/>
          </p:cNvSpPr>
          <p:nvPr>
            <p:ph type="title"/>
          </p:nvPr>
        </p:nvSpPr>
        <p:spPr/>
        <p:txBody>
          <a:bodyPr/>
          <a:lstStyle/>
          <a:p>
            <a:r>
              <a:rPr lang="en-US" b="1" dirty="0">
                <a:solidFill>
                  <a:schemeClr val="tx2"/>
                </a:solidFill>
              </a:rPr>
              <a:t>Lark Diabetes Prevention Program</a:t>
            </a:r>
          </a:p>
        </p:txBody>
      </p:sp>
      <p:sp>
        <p:nvSpPr>
          <p:cNvPr id="5" name="TextBox 4">
            <a:extLst>
              <a:ext uri="{FF2B5EF4-FFF2-40B4-BE49-F238E27FC236}">
                <a16:creationId xmlns:a16="http://schemas.microsoft.com/office/drawing/2014/main" id="{1C91F5C9-424C-CCB6-A944-45E1285682CD}"/>
              </a:ext>
            </a:extLst>
          </p:cNvPr>
          <p:cNvSpPr txBox="1"/>
          <p:nvPr/>
        </p:nvSpPr>
        <p:spPr>
          <a:xfrm>
            <a:off x="838200" y="1079980"/>
            <a:ext cx="7620000" cy="5139099"/>
          </a:xfrm>
          <a:prstGeom prst="rect">
            <a:avLst/>
          </a:prstGeom>
          <a:noFill/>
        </p:spPr>
        <p:txBody>
          <a:bodyPr wrap="square" rtlCol="0">
            <a:spAutoFit/>
          </a:bodyPr>
          <a:lstStyle/>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The Lark Diabetes Prevention Program is an all-digital app that can help you lose weight and lower your risk of developing Type 2 Diabetes. </a:t>
            </a: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The program is customized based on your lifestyle and you will receive 24/7 coaching to provide you with tools for healthier habits to reduce your risk. </a:t>
            </a:r>
            <a:endPar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After enrolling, members will receive a </a:t>
            </a:r>
            <a:r>
              <a:rPr kumimoji="0" lang="en-US" sz="2000" b="0" i="0" u="none" strike="noStrike" kern="1400" cap="none" spc="0" normalizeH="0" baseline="0" noProof="0" dirty="0">
                <a:ln>
                  <a:noFill/>
                </a:ln>
                <a:solidFill>
                  <a:srgbClr val="C00000"/>
                </a:solidFill>
                <a:effectLst/>
                <a:uLnTx/>
                <a:uFillTx/>
                <a:latin typeface="Franklin Gothic Medium" panose="020B0603020102020204" pitchFamily="34" charset="0"/>
                <a:ea typeface="+mn-ea"/>
                <a:cs typeface="+mn-cs"/>
              </a:rPr>
              <a:t>free</a:t>
            </a:r>
            <a:r>
              <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rPr>
              <a:t> </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smart scale and after completing several weeks of the program a </a:t>
            </a:r>
            <a:r>
              <a:rPr kumimoji="0" lang="en-US" sz="2000" b="0" i="0" u="none" strike="noStrike" kern="1400" cap="none" spc="0" normalizeH="0" baseline="0" noProof="0" dirty="0">
                <a:ln>
                  <a:noFill/>
                </a:ln>
                <a:solidFill>
                  <a:srgbClr val="C00000"/>
                </a:solidFill>
                <a:effectLst/>
                <a:uLnTx/>
                <a:uFillTx/>
                <a:latin typeface="Franklin Gothic Medium" panose="020B0603020102020204" pitchFamily="34" charset="0"/>
                <a:ea typeface="+mn-ea"/>
                <a:cs typeface="+mn-cs"/>
              </a:rPr>
              <a:t>free</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Fitbit2 that links with the Lark app</a:t>
            </a:r>
            <a:r>
              <a:rPr kumimoji="0" lang="en-US" sz="2000" b="1"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to aid in their success. </a:t>
            </a:r>
            <a:endPar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Go to </a:t>
            </a:r>
            <a:r>
              <a:rPr kumimoji="0" lang="en-US" sz="2000" b="0" i="0" u="none" strike="noStrike" kern="1400" cap="none" spc="0" normalizeH="0" baseline="0" noProof="0" dirty="0">
                <a:ln>
                  <a:noFill/>
                </a:ln>
                <a:solidFill>
                  <a:srgbClr val="4472C4"/>
                </a:solidFill>
                <a:effectLst/>
                <a:uLnTx/>
                <a:uFillTx/>
                <a:latin typeface="Franklin Gothic Medium" panose="020B0603020102020204" pitchFamily="34" charset="0"/>
                <a:ea typeface="+mn-ea"/>
                <a:cs typeface="+mn-cs"/>
              </a:rPr>
              <a:t>lark.com/anthem</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to take the one-minute survey to see if you qualify.</a:t>
            </a:r>
          </a:p>
          <a:p>
            <a:pPr marL="0" marR="0" lvl="0" indent="0" algn="l" defTabSz="457200" rtl="0" eaLnBrk="1" fontAlgn="auto" latinLnBrk="0" hangingPunct="1">
              <a:lnSpc>
                <a:spcPct val="119000"/>
              </a:lnSpc>
              <a:spcBef>
                <a:spcPts val="0"/>
              </a:spcBef>
              <a:spcAft>
                <a:spcPts val="600"/>
              </a:spcAft>
              <a:buClrTx/>
              <a:buSzTx/>
              <a:buFontTx/>
              <a:buNone/>
              <a:tabLst/>
              <a:defRPr/>
            </a:pPr>
            <a:endPar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16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Available dependents 18+ years of age.</a:t>
            </a:r>
          </a:p>
        </p:txBody>
      </p:sp>
      <p:pic>
        <p:nvPicPr>
          <p:cNvPr id="7" name="Picture 6" descr="Red apple on blue weighing scale">
            <a:extLst>
              <a:ext uri="{FF2B5EF4-FFF2-40B4-BE49-F238E27FC236}">
                <a16:creationId xmlns:a16="http://schemas.microsoft.com/office/drawing/2014/main" id="{C5A28AC6-ADEF-F81D-21DC-6A679C58F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3704" y="5019606"/>
            <a:ext cx="2465199" cy="1645920"/>
          </a:xfrm>
          <a:prstGeom prst="rect">
            <a:avLst/>
          </a:prstGeom>
        </p:spPr>
      </p:pic>
      <p:sp>
        <p:nvSpPr>
          <p:cNvPr id="4" name="TextBox 3">
            <a:extLst>
              <a:ext uri="{FF2B5EF4-FFF2-40B4-BE49-F238E27FC236}">
                <a16:creationId xmlns:a16="http://schemas.microsoft.com/office/drawing/2014/main" id="{81A4D522-C502-E1C6-077E-02159DC797DD}"/>
              </a:ext>
            </a:extLst>
          </p:cNvPr>
          <p:cNvSpPr txBox="1"/>
          <p:nvPr/>
        </p:nvSpPr>
        <p:spPr>
          <a:xfrm>
            <a:off x="228600" y="6477000"/>
            <a:ext cx="4876800" cy="246221"/>
          </a:xfrm>
          <a:prstGeom prst="rect">
            <a:avLst/>
          </a:prstGeom>
          <a:noFill/>
        </p:spPr>
        <p:txBody>
          <a:bodyPr wrap="square" rtlCol="0">
            <a:spAutoFit/>
          </a:bodyPr>
          <a:lstStyle/>
          <a:p>
            <a:r>
              <a:rPr lang="en-US" sz="1000" dirty="0"/>
              <a:t>Additional Anthem Benefits must be enrolled in medical to be eligible</a:t>
            </a:r>
          </a:p>
        </p:txBody>
      </p:sp>
    </p:spTree>
    <p:extLst>
      <p:ext uri="{BB962C8B-B14F-4D97-AF65-F5344CB8AC3E}">
        <p14:creationId xmlns:p14="http://schemas.microsoft.com/office/powerpoint/2010/main" val="18861855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6C282-D98A-D08A-2FCE-DB3980CD3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AF2A2-88BA-2F4A-542B-E1F8DBD786A7}"/>
              </a:ext>
            </a:extLst>
          </p:cNvPr>
          <p:cNvSpPr>
            <a:spLocks noGrp="1"/>
          </p:cNvSpPr>
          <p:nvPr>
            <p:ph type="title"/>
          </p:nvPr>
        </p:nvSpPr>
        <p:spPr>
          <a:xfrm>
            <a:off x="374914" y="152400"/>
            <a:ext cx="8322099" cy="927580"/>
          </a:xfrm>
        </p:spPr>
        <p:txBody>
          <a:bodyPr/>
          <a:lstStyle/>
          <a:p>
            <a:r>
              <a:rPr lang="en-US" b="1" dirty="0">
                <a:solidFill>
                  <a:schemeClr val="tx2"/>
                </a:solidFill>
              </a:rPr>
              <a:t>SWORD Program</a:t>
            </a:r>
          </a:p>
        </p:txBody>
      </p:sp>
      <p:pic>
        <p:nvPicPr>
          <p:cNvPr id="4" name="Picture 3">
            <a:extLst>
              <a:ext uri="{FF2B5EF4-FFF2-40B4-BE49-F238E27FC236}">
                <a16:creationId xmlns:a16="http://schemas.microsoft.com/office/drawing/2014/main" id="{DC40E45F-A6AC-EBA5-6E21-6625AC3D8454}"/>
              </a:ext>
            </a:extLst>
          </p:cNvPr>
          <p:cNvPicPr>
            <a:picLocks noChangeAspect="1"/>
          </p:cNvPicPr>
          <p:nvPr/>
        </p:nvPicPr>
        <p:blipFill>
          <a:blip r:embed="rId3"/>
          <a:stretch>
            <a:fillRect/>
          </a:stretch>
        </p:blipFill>
        <p:spPr>
          <a:xfrm>
            <a:off x="1709338" y="762000"/>
            <a:ext cx="5725324" cy="5638800"/>
          </a:xfrm>
          <a:prstGeom prst="rect">
            <a:avLst/>
          </a:prstGeom>
        </p:spPr>
      </p:pic>
      <p:sp>
        <p:nvSpPr>
          <p:cNvPr id="3" name="TextBox 2">
            <a:extLst>
              <a:ext uri="{FF2B5EF4-FFF2-40B4-BE49-F238E27FC236}">
                <a16:creationId xmlns:a16="http://schemas.microsoft.com/office/drawing/2014/main" id="{5A3F9D96-AB1A-28A5-77CC-A23F6AA8AE80}"/>
              </a:ext>
            </a:extLst>
          </p:cNvPr>
          <p:cNvSpPr txBox="1"/>
          <p:nvPr/>
        </p:nvSpPr>
        <p:spPr>
          <a:xfrm>
            <a:off x="374914" y="6553200"/>
            <a:ext cx="6330686" cy="246221"/>
          </a:xfrm>
          <a:prstGeom prst="rect">
            <a:avLst/>
          </a:prstGeom>
          <a:noFill/>
        </p:spPr>
        <p:txBody>
          <a:bodyPr wrap="square" rtlCol="0">
            <a:spAutoFit/>
          </a:bodyPr>
          <a:lstStyle/>
          <a:p>
            <a:r>
              <a:rPr lang="en-US" sz="1000" dirty="0"/>
              <a:t>Additional Anthem Benefits must be enrolled in medical to be eligible</a:t>
            </a:r>
          </a:p>
        </p:txBody>
      </p:sp>
    </p:spTree>
    <p:extLst>
      <p:ext uri="{BB962C8B-B14F-4D97-AF65-F5344CB8AC3E}">
        <p14:creationId xmlns:p14="http://schemas.microsoft.com/office/powerpoint/2010/main" val="280822412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F85CA-5DBE-9669-FE42-299D3D0FF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F2BF4-DB04-0FD5-934B-11AE5AE43FB4}"/>
              </a:ext>
            </a:extLst>
          </p:cNvPr>
          <p:cNvSpPr>
            <a:spLocks noGrp="1"/>
          </p:cNvSpPr>
          <p:nvPr>
            <p:ph type="title"/>
          </p:nvPr>
        </p:nvSpPr>
        <p:spPr>
          <a:xfrm>
            <a:off x="374914" y="0"/>
            <a:ext cx="8322099" cy="1079980"/>
          </a:xfrm>
        </p:spPr>
        <p:txBody>
          <a:bodyPr/>
          <a:lstStyle/>
          <a:p>
            <a:r>
              <a:rPr lang="en-US" b="1" dirty="0">
                <a:solidFill>
                  <a:schemeClr val="tx2"/>
                </a:solidFill>
              </a:rPr>
              <a:t>Bloom</a:t>
            </a:r>
          </a:p>
        </p:txBody>
      </p:sp>
      <p:pic>
        <p:nvPicPr>
          <p:cNvPr id="5" name="Picture 4">
            <a:extLst>
              <a:ext uri="{FF2B5EF4-FFF2-40B4-BE49-F238E27FC236}">
                <a16:creationId xmlns:a16="http://schemas.microsoft.com/office/drawing/2014/main" id="{C4096D47-7289-B058-0F6D-2DB816F87D69}"/>
              </a:ext>
            </a:extLst>
          </p:cNvPr>
          <p:cNvPicPr>
            <a:picLocks noChangeAspect="1"/>
          </p:cNvPicPr>
          <p:nvPr/>
        </p:nvPicPr>
        <p:blipFill>
          <a:blip r:embed="rId3"/>
          <a:stretch>
            <a:fillRect/>
          </a:stretch>
        </p:blipFill>
        <p:spPr>
          <a:xfrm>
            <a:off x="1752599" y="533400"/>
            <a:ext cx="5410201" cy="5791200"/>
          </a:xfrm>
          <a:prstGeom prst="rect">
            <a:avLst/>
          </a:prstGeom>
        </p:spPr>
      </p:pic>
      <p:sp>
        <p:nvSpPr>
          <p:cNvPr id="3" name="TextBox 2">
            <a:extLst>
              <a:ext uri="{FF2B5EF4-FFF2-40B4-BE49-F238E27FC236}">
                <a16:creationId xmlns:a16="http://schemas.microsoft.com/office/drawing/2014/main" id="{60FBABCD-8845-6AC1-415C-BF2A458B039E}"/>
              </a:ext>
            </a:extLst>
          </p:cNvPr>
          <p:cNvSpPr txBox="1"/>
          <p:nvPr/>
        </p:nvSpPr>
        <p:spPr>
          <a:xfrm>
            <a:off x="446987" y="6553200"/>
            <a:ext cx="5191813" cy="523220"/>
          </a:xfrm>
          <a:prstGeom prst="rect">
            <a:avLst/>
          </a:prstGeom>
          <a:noFill/>
        </p:spPr>
        <p:txBody>
          <a:bodyPr wrap="square" rtlCol="0">
            <a:spAutoFit/>
          </a:bodyPr>
          <a:lstStyle/>
          <a:p>
            <a:r>
              <a:rPr lang="en-US" sz="1000" dirty="0"/>
              <a:t>Additional Anthem Benefits must be enrolled in medical to be eligible</a:t>
            </a:r>
          </a:p>
          <a:p>
            <a:endParaRPr lang="en-US" dirty="0"/>
          </a:p>
        </p:txBody>
      </p:sp>
    </p:spTree>
    <p:extLst>
      <p:ext uri="{BB962C8B-B14F-4D97-AF65-F5344CB8AC3E}">
        <p14:creationId xmlns:p14="http://schemas.microsoft.com/office/powerpoint/2010/main" val="35332558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362D5FD-9B70-D29E-75D6-45FA2F784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125" y="532924"/>
            <a:ext cx="4799897" cy="673108"/>
          </a:xfrm>
          <a:prstGeom prst="rect">
            <a:avLst/>
          </a:prstGeom>
        </p:spPr>
      </p:pic>
      <p:sp>
        <p:nvSpPr>
          <p:cNvPr id="3" name="Rectangle 2">
            <a:extLst>
              <a:ext uri="{FF2B5EF4-FFF2-40B4-BE49-F238E27FC236}">
                <a16:creationId xmlns:a16="http://schemas.microsoft.com/office/drawing/2014/main" id="{658414F0-16F5-0F2D-62EC-9C91AAD5F7B9}"/>
              </a:ext>
            </a:extLst>
          </p:cNvPr>
          <p:cNvSpPr/>
          <p:nvPr/>
        </p:nvSpPr>
        <p:spPr>
          <a:xfrm>
            <a:off x="165508" y="4373721"/>
            <a:ext cx="8812985" cy="1627029"/>
          </a:xfrm>
          <a:prstGeom prst="rect">
            <a:avLst/>
          </a:prstGeom>
          <a:solidFill>
            <a:schemeClr val="bg1">
              <a:alpha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5484FD72-3F53-5216-B083-4F550ED156E8}"/>
              </a:ext>
            </a:extLst>
          </p:cNvPr>
          <p:cNvSpPr txBox="1"/>
          <p:nvPr/>
        </p:nvSpPr>
        <p:spPr>
          <a:xfrm>
            <a:off x="248263" y="4373721"/>
            <a:ext cx="8730230" cy="2164247"/>
          </a:xfrm>
          <a:prstGeom prst="rect">
            <a:avLst/>
          </a:prstGeom>
          <a:noFill/>
        </p:spPr>
        <p:txBody>
          <a:bodyPr wrap="square">
            <a:spAutoFit/>
          </a:bodyPr>
          <a:lstStyle/>
          <a:p>
            <a:pPr defTabSz="685800">
              <a:lnSpc>
                <a:spcPct val="119000"/>
              </a:lnSpc>
              <a:spcAft>
                <a:spcPts val="450"/>
              </a:spcAft>
              <a:defRPr/>
            </a:pPr>
            <a:r>
              <a:rPr lang="en-US" kern="1400" dirty="0">
                <a:solidFill>
                  <a:srgbClr val="4472C4">
                    <a:lumMod val="50000"/>
                  </a:srgbClr>
                </a:solidFill>
                <a:latin typeface="Calibri" panose="020F0502020204030204"/>
              </a:rPr>
              <a:t>Earn a reward check every time you and your family choose an eligible lower-cost, high-value doctor or facility for a variety of health services. Simply call a SmartShopper representative or register on the website to search for competitive costs and high-quality care for your next procedure or service and get paid doing it!  If you choose a cost-effective location for your care, you can earn reward up to </a:t>
            </a:r>
            <a:r>
              <a:rPr lang="en-US" b="1" kern="1400" dirty="0">
                <a:solidFill>
                  <a:srgbClr val="C00000"/>
                </a:solidFill>
                <a:latin typeface="Calibri" panose="020F0502020204030204"/>
              </a:rPr>
              <a:t>$500</a:t>
            </a:r>
            <a:r>
              <a:rPr lang="en-US" b="1" kern="1400" dirty="0">
                <a:solidFill>
                  <a:srgbClr val="4472C4">
                    <a:lumMod val="50000"/>
                  </a:srgbClr>
                </a:solidFill>
                <a:latin typeface="Calibri" panose="020F0502020204030204"/>
              </a:rPr>
              <a:t>!</a:t>
            </a:r>
          </a:p>
          <a:p>
            <a:pPr defTabSz="685800">
              <a:lnSpc>
                <a:spcPct val="119000"/>
              </a:lnSpc>
              <a:spcAft>
                <a:spcPts val="450"/>
              </a:spcAft>
              <a:defRPr/>
            </a:pPr>
            <a:r>
              <a:rPr lang="en-US" b="1" kern="1400" dirty="0">
                <a:solidFill>
                  <a:srgbClr val="4472C4">
                    <a:lumMod val="50000"/>
                  </a:srgbClr>
                </a:solidFill>
                <a:latin typeface="Calibri" panose="020F0502020204030204"/>
              </a:rPr>
              <a:t>Call 1-866-285-7078 or visit </a:t>
            </a:r>
            <a:r>
              <a:rPr lang="en-US" b="1" kern="1400" dirty="0">
                <a:solidFill>
                  <a:srgbClr val="4472C4"/>
                </a:solidFill>
                <a:latin typeface="Calibri" panose="020F0502020204030204"/>
              </a:rPr>
              <a:t>SmartShopper.com </a:t>
            </a:r>
            <a:r>
              <a:rPr lang="en-US" b="1" kern="1400" dirty="0">
                <a:solidFill>
                  <a:srgbClr val="4472C4">
                    <a:lumMod val="50000"/>
                  </a:srgbClr>
                </a:solidFill>
                <a:latin typeface="Calibri" panose="020F0502020204030204"/>
              </a:rPr>
              <a:t>to login to start saving</a:t>
            </a:r>
            <a:r>
              <a:rPr lang="en-US" sz="2100" b="1" kern="1400" dirty="0">
                <a:solidFill>
                  <a:srgbClr val="4472C4">
                    <a:lumMod val="50000"/>
                  </a:srgbClr>
                </a:solidFill>
                <a:latin typeface="Calibri" panose="020F0502020204030204"/>
              </a:rPr>
              <a:t>!</a:t>
            </a:r>
            <a:endParaRPr lang="en-US" sz="1050" kern="1400" dirty="0">
              <a:solidFill>
                <a:srgbClr val="4472C4">
                  <a:lumMod val="50000"/>
                </a:srgbClr>
              </a:solidFill>
              <a:latin typeface="Calibri" panose="020F0502020204030204"/>
            </a:endParaRPr>
          </a:p>
        </p:txBody>
      </p:sp>
      <p:sp>
        <p:nvSpPr>
          <p:cNvPr id="2" name="Slide Number Placeholder 1">
            <a:extLst>
              <a:ext uri="{FF2B5EF4-FFF2-40B4-BE49-F238E27FC236}">
                <a16:creationId xmlns:a16="http://schemas.microsoft.com/office/drawing/2014/main" id="{1FC69BE4-D18E-6FC4-1CDA-1456C1F60ADB}"/>
              </a:ext>
            </a:extLst>
          </p:cNvPr>
          <p:cNvSpPr>
            <a:spLocks noGrp="1"/>
          </p:cNvSpPr>
          <p:nvPr>
            <p:ph type="sldNum" sz="quarter" idx="12"/>
          </p:nvPr>
        </p:nvSpPr>
        <p:spPr/>
        <p:txBody>
          <a:bodyPr/>
          <a:lstStyle/>
          <a:p>
            <a:pPr defTabSz="342900"/>
            <a:fld id="{75490A09-01B5-4830-9AE3-AD2930E0CF76}" type="slidenum">
              <a:rPr lang="en-US">
                <a:solidFill>
                  <a:prstClr val="black">
                    <a:tint val="75000"/>
                  </a:prstClr>
                </a:solidFill>
                <a:latin typeface="Calibri" panose="020F0502020204030204"/>
              </a:rPr>
              <a:pPr defTabSz="342900"/>
              <a:t>17</a:t>
            </a:fld>
            <a:endParaRPr lang="en-US" dirty="0">
              <a:solidFill>
                <a:prstClr val="black">
                  <a:tint val="75000"/>
                </a:prstClr>
              </a:solidFill>
              <a:latin typeface="Calibri" panose="020F0502020204030204"/>
            </a:endParaRPr>
          </a:p>
        </p:txBody>
      </p:sp>
      <p:pic>
        <p:nvPicPr>
          <p:cNvPr id="7" name="Picture 6">
            <a:extLst>
              <a:ext uri="{FF2B5EF4-FFF2-40B4-BE49-F238E27FC236}">
                <a16:creationId xmlns:a16="http://schemas.microsoft.com/office/drawing/2014/main" id="{88247BF2-7E69-8D6D-38E8-596315A7BA29}"/>
              </a:ext>
            </a:extLst>
          </p:cNvPr>
          <p:cNvPicPr>
            <a:picLocks noChangeAspect="1"/>
          </p:cNvPicPr>
          <p:nvPr/>
        </p:nvPicPr>
        <p:blipFill>
          <a:blip r:embed="rId4"/>
          <a:stretch>
            <a:fillRect/>
          </a:stretch>
        </p:blipFill>
        <p:spPr>
          <a:xfrm>
            <a:off x="0" y="1936773"/>
            <a:ext cx="9144000" cy="1492227"/>
          </a:xfrm>
          <a:prstGeom prst="rect">
            <a:avLst/>
          </a:prstGeom>
        </p:spPr>
      </p:pic>
    </p:spTree>
    <p:extLst>
      <p:ext uri="{BB962C8B-B14F-4D97-AF65-F5344CB8AC3E}">
        <p14:creationId xmlns:p14="http://schemas.microsoft.com/office/powerpoint/2010/main" val="988211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4"/>
          <p:cNvSpPr txBox="1">
            <a:spLocks/>
          </p:cNvSpPr>
          <p:nvPr/>
        </p:nvSpPr>
        <p:spPr>
          <a:xfrm>
            <a:off x="379583" y="0"/>
            <a:ext cx="5943600" cy="7905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0" dirty="0">
                <a:solidFill>
                  <a:srgbClr val="2F5597"/>
                </a:solidFill>
                <a:latin typeface="+mn-lt"/>
              </a:rPr>
              <a:t>Tobacco Cessation</a:t>
            </a:r>
            <a:endParaRPr kumimoji="0" lang="en-US" sz="4400" b="0" i="0" u="none" strike="noStrike" kern="1200" cap="none" spc="0" normalizeH="0" baseline="30000" noProof="0" dirty="0">
              <a:ln>
                <a:noFill/>
              </a:ln>
              <a:solidFill>
                <a:srgbClr val="2F5597"/>
              </a:solidFill>
              <a:effectLst/>
              <a:uLnTx/>
              <a:uFillTx/>
              <a:latin typeface="+mn-lt"/>
              <a:ea typeface="+mj-ea"/>
              <a:cs typeface="+mj-cs"/>
            </a:endParaRP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575370D-4E78-C44F-8DB3-41D140BF8DE9}" type="slidenum">
              <a:rPr kumimoji="0" lang="en-US" sz="700" b="0" i="0" u="none" strike="noStrike" kern="1200" cap="none" spc="0" normalizeH="0" baseline="0" noProof="0" smtClean="0">
                <a:ln>
                  <a:noFill/>
                </a:ln>
                <a:solidFill>
                  <a:srgbClr val="F5B700"/>
                </a:solidFill>
                <a:effectLst/>
                <a:uLnTx/>
                <a:uFillTx/>
                <a:latin typeface="Arial"/>
                <a:ea typeface="+mn-ea"/>
                <a:cs typeface="Arial"/>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700" b="0" i="0" u="none" strike="noStrike" kern="1200" cap="none" spc="0" normalizeH="0" baseline="0" noProof="0" dirty="0">
              <a:ln>
                <a:noFill/>
              </a:ln>
              <a:solidFill>
                <a:srgbClr val="F5B700"/>
              </a:solidFill>
              <a:effectLst/>
              <a:uLnTx/>
              <a:uFillTx/>
              <a:latin typeface="Arial"/>
              <a:ea typeface="+mn-ea"/>
              <a:cs typeface="Arial"/>
            </a:endParaRPr>
          </a:p>
        </p:txBody>
      </p:sp>
      <p:sp>
        <p:nvSpPr>
          <p:cNvPr id="36" name="TextBox 35">
            <a:extLst>
              <a:ext uri="{C183D7F6-B498-43B3-948B-1728B52AA6E4}">
                <adec:decorative xmlns:adec="http://schemas.microsoft.com/office/drawing/2017/decorative" val="1"/>
              </a:ext>
            </a:extLst>
          </p:cNvPr>
          <p:cNvSpPr txBox="1"/>
          <p:nvPr/>
        </p:nvSpPr>
        <p:spPr>
          <a:xfrm>
            <a:off x="5638800" y="6589452"/>
            <a:ext cx="1701257" cy="92333"/>
          </a:xfrm>
          <a:prstGeom prst="rect">
            <a:avLst/>
          </a:prstGeom>
          <a:noFill/>
        </p:spPr>
        <p:txBody>
          <a:bodyPr wrap="square" tIns="0" bIns="0" rtlCol="0">
            <a:spAutoFit/>
          </a:bodyPr>
          <a:lstStyle/>
          <a:p>
            <a:pPr marL="0" marR="0" lvl="0" indent="0" algn="l" defTabSz="685800" rtl="0" eaLnBrk="1" fontAlgn="auto" latinLnBrk="0" hangingPunct="1">
              <a:lnSpc>
                <a:spcPct val="100000"/>
              </a:lnSpc>
              <a:spcBef>
                <a:spcPts val="0"/>
              </a:spcBef>
              <a:spcAft>
                <a:spcPts val="400"/>
              </a:spcAft>
              <a:buClr>
                <a:srgbClr val="99E5EE"/>
              </a:buClr>
              <a:buSzTx/>
              <a:buFontTx/>
              <a:buNone/>
              <a:tabLst/>
              <a:defRPr/>
            </a:pPr>
            <a:r>
              <a:rPr kumimoji="0" lang="en-US" sz="600" b="0" i="0" u="none" strike="noStrike" kern="1200" cap="none" spc="0" normalizeH="0" baseline="0" noProof="0" dirty="0">
                <a:ln>
                  <a:noFill/>
                </a:ln>
                <a:solidFill>
                  <a:srgbClr val="002477"/>
                </a:solidFill>
                <a:effectLst/>
                <a:uLnTx/>
                <a:uFillTx/>
                <a:latin typeface="Arial"/>
                <a:ea typeface="+mn-ea"/>
                <a:cs typeface="Arial"/>
              </a:rPr>
              <a:t>10055803  7/20  19-14113 </a:t>
            </a:r>
            <a:endParaRPr kumimoji="0" lang="mr-IN" sz="600" b="0" i="0" u="none" strike="noStrike" kern="1200" cap="none" spc="0" normalizeH="0" baseline="0" noProof="0" dirty="0">
              <a:ln>
                <a:noFill/>
              </a:ln>
              <a:solidFill>
                <a:srgbClr val="002477"/>
              </a:solidFill>
              <a:effectLst/>
              <a:uLnTx/>
              <a:uFillTx/>
              <a:latin typeface="Arial"/>
              <a:ea typeface="+mn-ea"/>
              <a:cs typeface="Arial"/>
            </a:endParaRPr>
          </a:p>
        </p:txBody>
      </p:sp>
      <p:pic>
        <p:nvPicPr>
          <p:cNvPr id="27" name="Picture 26">
            <a:extLst>
              <a:ext uri="{FF2B5EF4-FFF2-40B4-BE49-F238E27FC236}">
                <a16:creationId xmlns:a16="http://schemas.microsoft.com/office/drawing/2014/main" id="{11183C3B-727E-6421-98AD-96E14C63ED6B}"/>
              </a:ext>
            </a:extLst>
          </p:cNvPr>
          <p:cNvPicPr>
            <a:picLocks noChangeAspect="1"/>
          </p:cNvPicPr>
          <p:nvPr/>
        </p:nvPicPr>
        <p:blipFill>
          <a:blip r:embed="rId3"/>
          <a:stretch>
            <a:fillRect/>
          </a:stretch>
        </p:blipFill>
        <p:spPr>
          <a:xfrm>
            <a:off x="1037208" y="1174121"/>
            <a:ext cx="3146962" cy="3790264"/>
          </a:xfrm>
          <a:prstGeom prst="rect">
            <a:avLst/>
          </a:prstGeom>
        </p:spPr>
      </p:pic>
      <p:pic>
        <p:nvPicPr>
          <p:cNvPr id="32" name="Picture 31">
            <a:extLst>
              <a:ext uri="{FF2B5EF4-FFF2-40B4-BE49-F238E27FC236}">
                <a16:creationId xmlns:a16="http://schemas.microsoft.com/office/drawing/2014/main" id="{E78D9EBE-EA2D-EEBE-8E96-6082A832C089}"/>
              </a:ext>
            </a:extLst>
          </p:cNvPr>
          <p:cNvPicPr>
            <a:picLocks noChangeAspect="1"/>
          </p:cNvPicPr>
          <p:nvPr/>
        </p:nvPicPr>
        <p:blipFill>
          <a:blip r:embed="rId4"/>
          <a:stretch>
            <a:fillRect/>
          </a:stretch>
        </p:blipFill>
        <p:spPr>
          <a:xfrm>
            <a:off x="4959831" y="1663241"/>
            <a:ext cx="2726704" cy="3474083"/>
          </a:xfrm>
          <a:prstGeom prst="rect">
            <a:avLst/>
          </a:prstGeom>
        </p:spPr>
      </p:pic>
      <p:pic>
        <p:nvPicPr>
          <p:cNvPr id="34" name="Picture 33">
            <a:extLst>
              <a:ext uri="{FF2B5EF4-FFF2-40B4-BE49-F238E27FC236}">
                <a16:creationId xmlns:a16="http://schemas.microsoft.com/office/drawing/2014/main" id="{D7AD2334-7E35-F2A9-3403-523CD0628F77}"/>
              </a:ext>
            </a:extLst>
          </p:cNvPr>
          <p:cNvPicPr>
            <a:picLocks noChangeAspect="1"/>
          </p:cNvPicPr>
          <p:nvPr/>
        </p:nvPicPr>
        <p:blipFill>
          <a:blip r:embed="rId5"/>
          <a:stretch>
            <a:fillRect/>
          </a:stretch>
        </p:blipFill>
        <p:spPr>
          <a:xfrm>
            <a:off x="2305308" y="5253845"/>
            <a:ext cx="4777389" cy="878148"/>
          </a:xfrm>
          <a:prstGeom prst="rect">
            <a:avLst/>
          </a:prstGeom>
        </p:spPr>
      </p:pic>
      <p:pic>
        <p:nvPicPr>
          <p:cNvPr id="39" name="Picture 38">
            <a:extLst>
              <a:ext uri="{FF2B5EF4-FFF2-40B4-BE49-F238E27FC236}">
                <a16:creationId xmlns:a16="http://schemas.microsoft.com/office/drawing/2014/main" id="{70A8A1C1-26EC-F69D-CA56-BB2608B12E47}"/>
              </a:ext>
            </a:extLst>
          </p:cNvPr>
          <p:cNvPicPr>
            <a:picLocks noChangeAspect="1"/>
          </p:cNvPicPr>
          <p:nvPr/>
        </p:nvPicPr>
        <p:blipFill>
          <a:blip r:embed="rId6"/>
          <a:stretch>
            <a:fillRect/>
          </a:stretch>
        </p:blipFill>
        <p:spPr>
          <a:xfrm>
            <a:off x="4860182" y="140960"/>
            <a:ext cx="4056786" cy="1346674"/>
          </a:xfrm>
          <a:prstGeom prst="rect">
            <a:avLst/>
          </a:prstGeom>
        </p:spPr>
      </p:pic>
    </p:spTree>
    <p:extLst>
      <p:ext uri="{BB962C8B-B14F-4D97-AF65-F5344CB8AC3E}">
        <p14:creationId xmlns:p14="http://schemas.microsoft.com/office/powerpoint/2010/main" val="204193110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a:bodyPr>
          <a:lstStyle/>
          <a:p>
            <a:r>
              <a:rPr lang="en-US" dirty="0"/>
              <a:t>Spending Accounts </a:t>
            </a:r>
          </a:p>
        </p:txBody>
      </p:sp>
      <p:pic>
        <p:nvPicPr>
          <p:cNvPr id="3" name="Picture 2">
            <a:extLst>
              <a:ext uri="{FF2B5EF4-FFF2-40B4-BE49-F238E27FC236}">
                <a16:creationId xmlns:a16="http://schemas.microsoft.com/office/drawing/2014/main" id="{485DA0AA-5A45-8E3E-E239-A673E5B07A9D}"/>
              </a:ext>
            </a:extLst>
          </p:cNvPr>
          <p:cNvPicPr>
            <a:picLocks noChangeAspect="1"/>
          </p:cNvPicPr>
          <p:nvPr/>
        </p:nvPicPr>
        <p:blipFill>
          <a:blip r:embed="rId3"/>
          <a:stretch>
            <a:fillRect/>
          </a:stretch>
        </p:blipFill>
        <p:spPr>
          <a:xfrm>
            <a:off x="304800" y="457200"/>
            <a:ext cx="2734057" cy="1000265"/>
          </a:xfrm>
          <a:prstGeom prst="rect">
            <a:avLst/>
          </a:prstGeom>
        </p:spPr>
      </p:pic>
    </p:spTree>
    <p:extLst>
      <p:ext uri="{BB962C8B-B14F-4D97-AF65-F5344CB8AC3E}">
        <p14:creationId xmlns:p14="http://schemas.microsoft.com/office/powerpoint/2010/main" val="13693043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2885A-80B4-4F69-B613-C9CF3158A8C5}"/>
              </a:ext>
            </a:extLst>
          </p:cNvPr>
          <p:cNvSpPr>
            <a:spLocks noGrp="1"/>
          </p:cNvSpPr>
          <p:nvPr>
            <p:ph idx="1"/>
          </p:nvPr>
        </p:nvSpPr>
        <p:spPr>
          <a:xfrm>
            <a:off x="152400" y="762000"/>
            <a:ext cx="8839200" cy="5410200"/>
          </a:xfrm>
        </p:spPr>
        <p:txBody>
          <a:bodyPr>
            <a:normAutofit fontScale="32500" lnSpcReduction="20000"/>
          </a:bodyPr>
          <a:lstStyle/>
          <a:p>
            <a:pPr marL="0" indent="0">
              <a:buNone/>
            </a:pPr>
            <a:endParaRPr lang="en-US" sz="2400" dirty="0"/>
          </a:p>
          <a:p>
            <a:pPr marL="0" indent="0">
              <a:buNone/>
            </a:pPr>
            <a:r>
              <a:rPr lang="en-US" sz="4900" b="1" dirty="0">
                <a:latin typeface="+mj-lt"/>
              </a:rPr>
              <a:t>What is a Health Savings Account (HSA)?</a:t>
            </a:r>
            <a:r>
              <a:rPr lang="en-US" sz="4900" dirty="0">
                <a:latin typeface="+mj-lt"/>
              </a:rPr>
              <a:t> A health savings account (HSA) is an account that you can use to pay medical expenses. This account helps offset your medical and prescription costs by giving you tax advantages, allowing your income to stretch farther by using the dollars that would have otherwise been paid in taxes.</a:t>
            </a:r>
          </a:p>
          <a:p>
            <a:endParaRPr lang="en-US" sz="2400" dirty="0">
              <a:latin typeface="+mj-lt"/>
            </a:endParaRPr>
          </a:p>
          <a:p>
            <a:pPr marL="0" indent="0">
              <a:buNone/>
            </a:pPr>
            <a:r>
              <a:rPr lang="en-US" sz="4500" b="1" dirty="0">
                <a:latin typeface="+mj-lt"/>
              </a:rPr>
              <a:t>BUT</a:t>
            </a:r>
            <a:r>
              <a:rPr lang="en-US" sz="4500" dirty="0">
                <a:latin typeface="+mj-lt"/>
              </a:rPr>
              <a:t> there are still a few rules:</a:t>
            </a:r>
          </a:p>
          <a:p>
            <a:r>
              <a:rPr lang="en-US" sz="4500" dirty="0">
                <a:solidFill>
                  <a:srgbClr val="0070C0"/>
                </a:solidFill>
                <a:latin typeface="+mj-lt"/>
              </a:rPr>
              <a:t>You must be covered under an HDHP on the first day of the month.</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covered by another health coverage (a non-qualified medical plan that is not an HSA or a spouse’s full purpose FSA)</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enrolled in Medicare</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claimed as a dependent on someone else’s tax return.</a:t>
            </a:r>
          </a:p>
          <a:p>
            <a:pPr marL="0" lvl="0" indent="0">
              <a:buNone/>
            </a:pPr>
            <a:endParaRPr lang="en-US" sz="4500" dirty="0">
              <a:solidFill>
                <a:srgbClr val="0070C0"/>
              </a:solidFill>
              <a:latin typeface="+mj-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1" i="0" u="none" strike="noStrike" kern="1200" cap="none" spc="0" normalizeH="0" baseline="0" noProof="0" dirty="0">
                <a:ln>
                  <a:noFill/>
                </a:ln>
                <a:solidFill>
                  <a:prstClr val="black"/>
                </a:solidFill>
                <a:effectLst/>
                <a:uLnTx/>
                <a:uFillTx/>
                <a:latin typeface="+mj-lt"/>
                <a:cs typeface="Arial"/>
              </a:rPr>
              <a:t>HSA: How Much Can I Contribute for 2027?</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prstClr val="black"/>
                </a:solidFill>
                <a:effectLst/>
                <a:uLnTx/>
                <a:uFillTx/>
                <a:latin typeface="+mj-lt"/>
                <a:cs typeface="Arial"/>
              </a:rPr>
              <a:t>Individual Enrollment:  $4,500</a:t>
            </a:r>
            <a:r>
              <a:rPr lang="en-US" sz="4500" dirty="0">
                <a:solidFill>
                  <a:prstClr val="black"/>
                </a:solidFill>
                <a:latin typeface="+mj-lt"/>
                <a:cs typeface="Arial"/>
              </a:rPr>
              <a:t> and </a:t>
            </a:r>
            <a:r>
              <a:rPr kumimoji="0" lang="en-US" sz="4500" b="0" i="0" u="none" strike="noStrike" kern="1200" cap="none" spc="0" normalizeH="0" baseline="0" noProof="0" dirty="0">
                <a:ln>
                  <a:noFill/>
                </a:ln>
                <a:solidFill>
                  <a:prstClr val="black"/>
                </a:solidFill>
                <a:effectLst/>
                <a:uLnTx/>
                <a:uFillTx/>
                <a:latin typeface="+mj-lt"/>
                <a:cs typeface="Arial"/>
              </a:rPr>
              <a:t>Family Enrollment:  $</a:t>
            </a:r>
            <a:r>
              <a:rPr lang="en-US" sz="4500" dirty="0">
                <a:solidFill>
                  <a:prstClr val="black"/>
                </a:solidFill>
                <a:latin typeface="+mj-lt"/>
                <a:cs typeface="Arial"/>
              </a:rPr>
              <a:t>9,000</a:t>
            </a:r>
            <a:endParaRPr kumimoji="0" lang="en-US" sz="4500" b="0" i="0" u="none" strike="noStrike" kern="1200" cap="none" spc="0" normalizeH="0" baseline="0" noProof="0" dirty="0">
              <a:ln>
                <a:noFill/>
              </a:ln>
              <a:solidFill>
                <a:prstClr val="black"/>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4500" b="1" i="0" u="none" strike="noStrike" kern="1200" cap="none" spc="0" normalizeH="0" baseline="0" noProof="0" dirty="0">
                <a:ln>
                  <a:noFill/>
                </a:ln>
                <a:solidFill>
                  <a:srgbClr val="539A37"/>
                </a:solidFill>
                <a:effectLst/>
                <a:uLnTx/>
                <a:uFillTx/>
                <a:latin typeface="+mj-lt"/>
                <a:cs typeface="Arial"/>
              </a:rPr>
              <a:t>For 2027 Clermont County contributes $25 per pay to your single HSA or $50 per pay to any other tier. </a:t>
            </a:r>
            <a:endParaRPr kumimoji="0" lang="en-US" sz="4500" b="0" i="0" u="none" strike="noStrike" kern="1200" cap="none" spc="0" normalizeH="0" baseline="0" noProof="0" dirty="0">
              <a:ln>
                <a:noFill/>
              </a:ln>
              <a:solidFill>
                <a:srgbClr val="539A37"/>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700" b="0" i="1" u="none" strike="noStrike" kern="1200" cap="none" spc="0" normalizeH="0" baseline="0" noProof="0" dirty="0">
                <a:ln>
                  <a:noFill/>
                </a:ln>
                <a:solidFill>
                  <a:prstClr val="black"/>
                </a:solidFill>
                <a:effectLst/>
                <a:uLnTx/>
                <a:uFillTx/>
                <a:latin typeface="+mj-lt"/>
                <a:cs typeface="Arial"/>
              </a:rPr>
              <a:t>Subtract this amount from your maximum allowed. </a:t>
            </a:r>
            <a:r>
              <a:rPr kumimoji="0" lang="en-US" sz="3700" b="0" i="0" u="none" strike="noStrike" kern="1200" cap="none" spc="0" normalizeH="0" baseline="0" noProof="0" dirty="0">
                <a:ln>
                  <a:noFill/>
                </a:ln>
                <a:solidFill>
                  <a:prstClr val="black"/>
                </a:solidFill>
                <a:effectLst/>
                <a:uLnTx/>
                <a:uFillTx/>
                <a:latin typeface="+mj-lt"/>
                <a:cs typeface="Aria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500" b="1" i="0" u="none" strike="noStrike" kern="1200" cap="none" spc="0" normalizeH="0" baseline="0" noProof="0" dirty="0">
              <a:ln>
                <a:noFill/>
              </a:ln>
              <a:solidFill>
                <a:prstClr val="black"/>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1" i="0" u="none" strike="noStrike" kern="1200" cap="none" spc="0" normalizeH="0" baseline="0" noProof="0" dirty="0">
                <a:ln>
                  <a:noFill/>
                </a:ln>
                <a:solidFill>
                  <a:prstClr val="black"/>
                </a:solidFill>
                <a:effectLst/>
                <a:uLnTx/>
                <a:uFillTx/>
                <a:latin typeface="+mj-lt"/>
                <a:cs typeface="Arial"/>
              </a:rPr>
              <a:t>Please remember:</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These maximums should include any employer contributions.</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Those 55 years and older and not enrolled in Medicare can contribute an additional $1,000 “catch-up” each year.</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If you have not had an HSA previously you will need to open up an HSA Account at a bank or credit union of your choice.</a:t>
            </a:r>
          </a:p>
          <a:p>
            <a:pPr marL="0" indent="0">
              <a:buNone/>
            </a:pPr>
            <a:endParaRPr lang="en-US" dirty="0"/>
          </a:p>
        </p:txBody>
      </p:sp>
      <p:sp>
        <p:nvSpPr>
          <p:cNvPr id="2" name="Title 1"/>
          <p:cNvSpPr>
            <a:spLocks noGrp="1"/>
          </p:cNvSpPr>
          <p:nvPr>
            <p:ph type="title"/>
          </p:nvPr>
        </p:nvSpPr>
        <p:spPr>
          <a:xfrm>
            <a:off x="-76200" y="0"/>
            <a:ext cx="9220200" cy="666750"/>
          </a:xfrm>
        </p:spPr>
        <p:txBody>
          <a:bodyPr>
            <a:normAutofit fontScale="90000"/>
          </a:bodyPr>
          <a:lstStyle/>
          <a:p>
            <a:r>
              <a:rPr lang="en-US" dirty="0"/>
              <a:t> Health Savings Account (HSA)</a:t>
            </a:r>
            <a:endParaRPr lang="en-US" sz="1100" dirty="0"/>
          </a:p>
        </p:txBody>
      </p:sp>
      <p:pic>
        <p:nvPicPr>
          <p:cNvPr id="4" name="Picture 3">
            <a:extLst>
              <a:ext uri="{FF2B5EF4-FFF2-40B4-BE49-F238E27FC236}">
                <a16:creationId xmlns:a16="http://schemas.microsoft.com/office/drawing/2014/main" id="{52023DD5-7137-522B-D4A2-7D32EE2CD993}"/>
              </a:ext>
            </a:extLst>
          </p:cNvPr>
          <p:cNvPicPr>
            <a:picLocks noChangeAspect="1"/>
          </p:cNvPicPr>
          <p:nvPr/>
        </p:nvPicPr>
        <p:blipFill>
          <a:blip r:embed="rId3"/>
          <a:stretch>
            <a:fillRect/>
          </a:stretch>
        </p:blipFill>
        <p:spPr>
          <a:xfrm>
            <a:off x="6781800" y="2667000"/>
            <a:ext cx="1956999" cy="1266958"/>
          </a:xfrm>
          <a:prstGeom prst="rect">
            <a:avLst/>
          </a:prstGeom>
        </p:spPr>
      </p:pic>
    </p:spTree>
    <p:extLst>
      <p:ext uri="{BB962C8B-B14F-4D97-AF65-F5344CB8AC3E}">
        <p14:creationId xmlns:p14="http://schemas.microsoft.com/office/powerpoint/2010/main" val="13120383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03D20-1433-FD5A-2E17-20F2ABD3F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78E7B-7A6C-AE3C-0567-FE4598233EC5}"/>
              </a:ext>
            </a:extLst>
          </p:cNvPr>
          <p:cNvSpPr>
            <a:spLocks noGrp="1"/>
          </p:cNvSpPr>
          <p:nvPr>
            <p:ph type="title"/>
          </p:nvPr>
        </p:nvSpPr>
        <p:spPr/>
        <p:txBody>
          <a:bodyPr>
            <a:normAutofit fontScale="90000"/>
          </a:bodyPr>
          <a:lstStyle/>
          <a:p>
            <a:r>
              <a:rPr lang="en-US" dirty="0"/>
              <a:t>Flexible Spending Accounts</a:t>
            </a:r>
          </a:p>
        </p:txBody>
      </p:sp>
      <p:sp>
        <p:nvSpPr>
          <p:cNvPr id="4" name="TextBox 3">
            <a:extLst>
              <a:ext uri="{FF2B5EF4-FFF2-40B4-BE49-F238E27FC236}">
                <a16:creationId xmlns:a16="http://schemas.microsoft.com/office/drawing/2014/main" id="{AE457402-6456-14C5-F5D3-5166A75FC32D}"/>
              </a:ext>
            </a:extLst>
          </p:cNvPr>
          <p:cNvSpPr txBox="1"/>
          <p:nvPr/>
        </p:nvSpPr>
        <p:spPr>
          <a:xfrm>
            <a:off x="155283" y="914400"/>
            <a:ext cx="8833434" cy="5311198"/>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000" b="1" i="0" u="none" strike="noStrike" kern="1200" cap="none" spc="0" normalizeH="0" baseline="0" noProof="0" dirty="0">
                <a:ln>
                  <a:noFill/>
                </a:ln>
                <a:solidFill>
                  <a:prstClr val="black"/>
                </a:solidFill>
                <a:effectLst/>
                <a:uLnTx/>
                <a:uFillTx/>
                <a:latin typeface="Calibri" panose="020F0502020204030204"/>
                <a:cs typeface="Arial"/>
              </a:rPr>
              <a:t>Healthcare FSA annual maximum </a:t>
            </a:r>
            <a:r>
              <a:rPr kumimoji="0" lang="en-US" sz="2000" b="0" i="0" u="none" strike="noStrike" kern="1200" cap="none" spc="0" normalizeH="0" baseline="0" noProof="0" dirty="0">
                <a:ln>
                  <a:noFill/>
                </a:ln>
                <a:solidFill>
                  <a:prstClr val="black"/>
                </a:solidFill>
                <a:effectLst/>
                <a:uLnTx/>
                <a:uFillTx/>
                <a:latin typeface="Calibri" panose="020F0502020204030204"/>
                <a:cs typeface="Arial"/>
              </a:rPr>
              <a:t>- $3,400</a:t>
            </a:r>
            <a:r>
              <a:rPr kumimoji="0" lang="en-US" sz="2800" b="0" i="0" u="none" strike="noStrike" kern="1200" cap="none" spc="0" normalizeH="0" baseline="0" noProof="0" dirty="0">
                <a:ln>
                  <a:noFill/>
                </a:ln>
                <a:solidFill>
                  <a:prstClr val="black"/>
                </a:solidFill>
                <a:effectLst/>
                <a:uLnTx/>
                <a:uFillTx/>
                <a:latin typeface="Calibri" panose="020F0502020204030204"/>
                <a:cs typeface="Arial"/>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Allows IRS-approved medical, Rx, dental or vision expenses not covered by the insurance plan with pre-tax dollars.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 now carryover up to $500 to the following calendar year.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Full annual election amount available immediately.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Some examples include: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Medical and Pharmacy copays and out-of-pocket expenses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Hearing services, including hearing aids and batteries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Vision services, including contact lenses and solution, eye exams and eyeglasses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Dental services and orthodontia</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Over-the-Counter medications when prescribed by a Physician</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Require substantiation for any expenses that are not a copay on the medical or pharmacy plan. </a:t>
            </a:r>
          </a:p>
          <a:p>
            <a:pPr marL="1371600" marR="0" lvl="3"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890DB"/>
              </a:solidFill>
              <a:effectLst/>
              <a:uLnTx/>
              <a:uFillTx/>
              <a:latin typeface="Calibri" panose="020F0502020204030204"/>
              <a:cs typeface="Arial"/>
            </a:endParaRPr>
          </a:p>
          <a:p>
            <a:pPr marR="0" lvl="0" algn="l"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prstClr val="black"/>
                </a:solidFill>
                <a:effectLst/>
                <a:uLnTx/>
                <a:uFillTx/>
                <a:latin typeface="Calibri" panose="020F0502020204030204"/>
                <a:cs typeface="Arial"/>
              </a:rPr>
              <a:t>Limited Healthcare FSA </a:t>
            </a:r>
            <a:r>
              <a:rPr kumimoji="0" lang="en-US" sz="1800" b="0" i="0" u="none" strike="noStrike" kern="1200" cap="none" spc="0" normalizeH="0" baseline="0" noProof="0" dirty="0">
                <a:ln>
                  <a:noFill/>
                </a:ln>
                <a:solidFill>
                  <a:prstClr val="black"/>
                </a:solidFill>
                <a:effectLst/>
                <a:uLnTx/>
                <a:uFillTx/>
                <a:latin typeface="Calibri" panose="020F0502020204030204"/>
                <a:cs typeface="Arial"/>
              </a:rPr>
              <a:t>- </a:t>
            </a:r>
            <a:r>
              <a:rPr kumimoji="0" lang="en-US" sz="1400" b="0" i="0" u="none" strike="noStrike" kern="1200" cap="none" spc="0" normalizeH="0" baseline="0" noProof="0" dirty="0">
                <a:ln>
                  <a:noFill/>
                </a:ln>
                <a:solidFill>
                  <a:prstClr val="black"/>
                </a:solidFill>
                <a:effectLst/>
                <a:uLnTx/>
                <a:uFillTx/>
                <a:latin typeface="Calibri" panose="020F0502020204030204"/>
                <a:cs typeface="Arial"/>
              </a:rPr>
              <a:t>Allows IRS-approved dental or vision expenses not covered by the insurance plan with pre-tax dollars. </a:t>
            </a:r>
            <a:r>
              <a:rPr kumimoji="0" lang="en-US" sz="1800" b="0" i="0" u="none" strike="noStrike" kern="1200" cap="none" spc="0" normalizeH="0" baseline="0" noProof="0" dirty="0">
                <a:ln>
                  <a:noFill/>
                </a:ln>
                <a:solidFill>
                  <a:prstClr val="black"/>
                </a:solidFill>
                <a:effectLst/>
                <a:uLnTx/>
                <a:uFillTx/>
                <a:latin typeface="Calibri" panose="020F0502020204030204"/>
                <a:cs typeface="Arial"/>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Calibri" panose="020F0502020204030204"/>
                <a:cs typeface="Arial"/>
              </a:rPr>
              <a:t>If you are contributing to an HSA account, you can only enroll in the Limited FSA.</a:t>
            </a:r>
            <a:endParaRPr kumimoji="0" lang="en-US" sz="1600" b="0" i="0" u="none" strike="noStrike" kern="1200" cap="none" spc="0" normalizeH="0" baseline="0" noProof="0" dirty="0">
              <a:ln>
                <a:noFill/>
              </a:ln>
              <a:solidFill>
                <a:srgbClr val="0070C0"/>
              </a:solidFill>
              <a:effectLst/>
              <a:uLnTx/>
              <a:uFillTx/>
              <a:latin typeface="Calibri" panose="020F0502020204030204"/>
              <a:cs typeface="Arial"/>
            </a:endParaRPr>
          </a:p>
        </p:txBody>
      </p:sp>
      <p:pic>
        <p:nvPicPr>
          <p:cNvPr id="5" name="Picture 4">
            <a:extLst>
              <a:ext uri="{FF2B5EF4-FFF2-40B4-BE49-F238E27FC236}">
                <a16:creationId xmlns:a16="http://schemas.microsoft.com/office/drawing/2014/main" id="{648EA7FE-B016-5CE4-7FE9-0C83827945A5}"/>
              </a:ext>
            </a:extLst>
          </p:cNvPr>
          <p:cNvPicPr>
            <a:picLocks noChangeAspect="1"/>
          </p:cNvPicPr>
          <p:nvPr/>
        </p:nvPicPr>
        <p:blipFill>
          <a:blip r:embed="rId3"/>
          <a:stretch>
            <a:fillRect/>
          </a:stretch>
        </p:blipFill>
        <p:spPr>
          <a:xfrm>
            <a:off x="7063154" y="1905000"/>
            <a:ext cx="1902117" cy="1365622"/>
          </a:xfrm>
          <a:prstGeom prst="rect">
            <a:avLst/>
          </a:prstGeom>
        </p:spPr>
      </p:pic>
    </p:spTree>
    <p:extLst>
      <p:ext uri="{BB962C8B-B14F-4D97-AF65-F5344CB8AC3E}">
        <p14:creationId xmlns:p14="http://schemas.microsoft.com/office/powerpoint/2010/main" val="105494419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FA483-5540-D0F2-71FB-28EE16B18CA3}"/>
              </a:ext>
            </a:extLst>
          </p:cNvPr>
          <p:cNvSpPr>
            <a:spLocks noGrp="1"/>
          </p:cNvSpPr>
          <p:nvPr>
            <p:ph type="title"/>
          </p:nvPr>
        </p:nvSpPr>
        <p:spPr/>
        <p:txBody>
          <a:bodyPr>
            <a:normAutofit fontScale="90000"/>
          </a:bodyPr>
          <a:lstStyle/>
          <a:p>
            <a:r>
              <a:rPr lang="en-US" dirty="0"/>
              <a:t>Flexible Spending Accounts</a:t>
            </a:r>
          </a:p>
        </p:txBody>
      </p:sp>
      <p:sp>
        <p:nvSpPr>
          <p:cNvPr id="3" name="TextBox 2">
            <a:extLst>
              <a:ext uri="{FF2B5EF4-FFF2-40B4-BE49-F238E27FC236}">
                <a16:creationId xmlns:a16="http://schemas.microsoft.com/office/drawing/2014/main" id="{04715665-F556-AF55-201B-3749D6520FAE}"/>
              </a:ext>
            </a:extLst>
          </p:cNvPr>
          <p:cNvSpPr txBox="1"/>
          <p:nvPr/>
        </p:nvSpPr>
        <p:spPr>
          <a:xfrm>
            <a:off x="457200" y="914400"/>
            <a:ext cx="7924800" cy="4478149"/>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60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Plan Year – January 1 thru December 31</a:t>
            </a:r>
          </a:p>
          <a:p>
            <a:pPr marL="0" marR="0" lvl="0" indent="0" algn="l" defTabSz="914400" rtl="0" eaLnBrk="1" fontAlgn="auto" latinLnBrk="0" hangingPunct="1">
              <a:lnSpc>
                <a:spcPct val="90000"/>
              </a:lnSpc>
              <a:spcBef>
                <a:spcPct val="40000"/>
              </a:spcBef>
              <a:spcAft>
                <a:spcPts val="600"/>
              </a:spcAft>
              <a:buClrTx/>
              <a:buSzPct val="70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cs typeface="Arial"/>
              </a:rPr>
              <a:t>	</a:t>
            </a:r>
            <a:r>
              <a:rPr kumimoji="0" lang="en-US" sz="1800" b="1" i="0" u="none" strike="noStrike" kern="1200" cap="none" spc="0" normalizeH="0" baseline="0" noProof="0" dirty="0">
                <a:ln>
                  <a:noFill/>
                </a:ln>
                <a:solidFill>
                  <a:prstClr val="black"/>
                </a:solidFill>
                <a:effectLst/>
                <a:uLnTx/>
                <a:uFillTx/>
                <a:latin typeface="Calibri" panose="020F0502020204030204"/>
                <a:cs typeface="Arial"/>
              </a:rPr>
              <a:t>Decision is IRREVOCABLE for the entire plan year! </a:t>
            </a:r>
            <a:endParaRPr lang="en-US" b="1" dirty="0">
              <a:solidFill>
                <a:prstClr val="black"/>
              </a:solidFill>
              <a:latin typeface="Calibri" panose="020F0502020204030204"/>
              <a:cs typeface="Arial"/>
            </a:endParaRPr>
          </a:p>
          <a:p>
            <a:pPr marL="0" marR="0" lvl="0" indent="0" algn="l" defTabSz="914400" rtl="0" eaLnBrk="1" fontAlgn="auto" latinLnBrk="0" hangingPunct="1">
              <a:lnSpc>
                <a:spcPct val="90000"/>
              </a:lnSpc>
              <a:spcBef>
                <a:spcPct val="40000"/>
              </a:spcBef>
              <a:spcAft>
                <a:spcPts val="600"/>
              </a:spcAft>
              <a:buClrTx/>
              <a:buSzPct val="70000"/>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cs typeface="Arial"/>
              </a:rPr>
              <a:t>Be conservative! The IRS has a strict </a:t>
            </a:r>
            <a:r>
              <a:rPr kumimoji="0" lang="en-US" sz="2000" b="1" i="0" u="none" strike="noStrike" kern="1200" cap="none" spc="0" normalizeH="0" baseline="0" noProof="0" dirty="0">
                <a:ln>
                  <a:noFill/>
                </a:ln>
                <a:effectLst/>
                <a:uLnTx/>
                <a:uFillTx/>
                <a:latin typeface="Calibri" panose="020F0502020204030204"/>
                <a:cs typeface="Arial"/>
              </a:rPr>
              <a:t>“Use it or Lose it” </a:t>
            </a:r>
            <a:r>
              <a:rPr kumimoji="0" lang="en-US" sz="2000" b="0" i="0" u="none" strike="noStrike" kern="1200" cap="none" spc="0" normalizeH="0" baseline="0" noProof="0" dirty="0">
                <a:ln>
                  <a:noFill/>
                </a:ln>
                <a:effectLst/>
                <a:uLnTx/>
                <a:uFillTx/>
                <a:latin typeface="Calibri" panose="020F0502020204030204"/>
                <a:cs typeface="Arial"/>
              </a:rPr>
              <a:t>rule.  If you do not use the full amount in your FSA, you will lose any remaining funds </a:t>
            </a:r>
            <a:r>
              <a:rPr kumimoji="0" lang="en-US" sz="1800" b="0" i="1" u="none" strike="noStrike" kern="1200" cap="none" spc="0" normalizeH="0" baseline="0" noProof="0" dirty="0">
                <a:ln>
                  <a:noFill/>
                </a:ln>
                <a:effectLst/>
                <a:uLnTx/>
                <a:uFillTx/>
                <a:latin typeface="Calibri" panose="020F0502020204030204"/>
                <a:cs typeface="Arial"/>
              </a:rPr>
              <a:t>(except the $500 rollover for the HealthCare FSA). </a:t>
            </a:r>
            <a:endParaRPr kumimoji="0" lang="en-US" sz="2000" b="0" i="1" u="none" strike="noStrike" kern="1200" cap="none" spc="0" normalizeH="0" baseline="0" noProof="0" dirty="0">
              <a:ln>
                <a:noFill/>
              </a:ln>
              <a:effectLst/>
              <a:uLnTx/>
              <a:uFillTx/>
              <a:latin typeface="Calibri" panose="020F0502020204030204"/>
              <a:cs typeface="Arial"/>
            </a:endParaRP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Adjustments can be made if a “qualifying event” (marriage, divorce, death, birth, adoption) occurs.</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cannot transfer funds from one FSA to another.</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The plan provides a Grace Period.</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have until March 31st to submit claims for reimbursement.</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cannot have a Healthcare FSA and an HDHP plan, unless you have a Limited Purpose FSA Plan.</a:t>
            </a:r>
          </a:p>
        </p:txBody>
      </p:sp>
      <p:pic>
        <p:nvPicPr>
          <p:cNvPr id="4" name="Picture 3">
            <a:extLst>
              <a:ext uri="{FF2B5EF4-FFF2-40B4-BE49-F238E27FC236}">
                <a16:creationId xmlns:a16="http://schemas.microsoft.com/office/drawing/2014/main" id="{2D24371B-9800-87ED-A207-79BF34BE4686}"/>
              </a:ext>
            </a:extLst>
          </p:cNvPr>
          <p:cNvPicPr>
            <a:picLocks noChangeAspect="1"/>
          </p:cNvPicPr>
          <p:nvPr/>
        </p:nvPicPr>
        <p:blipFill>
          <a:blip r:embed="rId3"/>
          <a:stretch>
            <a:fillRect/>
          </a:stretch>
        </p:blipFill>
        <p:spPr>
          <a:xfrm>
            <a:off x="7540653" y="4953000"/>
            <a:ext cx="1146147" cy="1146147"/>
          </a:xfrm>
          <a:prstGeom prst="rect">
            <a:avLst/>
          </a:prstGeom>
        </p:spPr>
      </p:pic>
    </p:spTree>
    <p:extLst>
      <p:ext uri="{BB962C8B-B14F-4D97-AF65-F5344CB8AC3E}">
        <p14:creationId xmlns:p14="http://schemas.microsoft.com/office/powerpoint/2010/main" val="54849491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DC634-1DB8-39B1-F642-27541A8C4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01B440-4DF7-59F6-7036-E69B38AA8309}"/>
              </a:ext>
            </a:extLst>
          </p:cNvPr>
          <p:cNvSpPr>
            <a:spLocks noGrp="1"/>
          </p:cNvSpPr>
          <p:nvPr>
            <p:ph type="title"/>
          </p:nvPr>
        </p:nvSpPr>
        <p:spPr/>
        <p:txBody>
          <a:bodyPr>
            <a:normAutofit fontScale="90000"/>
          </a:bodyPr>
          <a:lstStyle/>
          <a:p>
            <a:r>
              <a:rPr lang="en-US" dirty="0"/>
              <a:t>Dependent Care FSA Plan</a:t>
            </a:r>
          </a:p>
        </p:txBody>
      </p:sp>
      <p:sp>
        <p:nvSpPr>
          <p:cNvPr id="3" name="TextBox 2">
            <a:extLst>
              <a:ext uri="{FF2B5EF4-FFF2-40B4-BE49-F238E27FC236}">
                <a16:creationId xmlns:a16="http://schemas.microsoft.com/office/drawing/2014/main" id="{988525FF-9419-C6AF-F7D6-644994E5FAD3}"/>
              </a:ext>
            </a:extLst>
          </p:cNvPr>
          <p:cNvSpPr txBox="1"/>
          <p:nvPr/>
        </p:nvSpPr>
        <p:spPr>
          <a:xfrm>
            <a:off x="457200" y="914400"/>
            <a:ext cx="7924800" cy="5200398"/>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Dependent care FSA annual maximum is $7,500.  Features of this plan include: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This program lets you pay for certain IRS-approved dependent daycare expenses with pre-tax dollars.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Rollover provision does not apply.  Use it or lose it rule applies.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Eligible for care while parents are at work or school.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ONLY amount payroll deducted to date is available for distribution.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Some examples include: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Daycare/Preschool for dependent children to age 13</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Adult daycare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Before and after school programs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Camps</a:t>
            </a:r>
          </a:p>
        </p:txBody>
      </p:sp>
      <p:pic>
        <p:nvPicPr>
          <p:cNvPr id="5" name="Picture 4">
            <a:extLst>
              <a:ext uri="{FF2B5EF4-FFF2-40B4-BE49-F238E27FC236}">
                <a16:creationId xmlns:a16="http://schemas.microsoft.com/office/drawing/2014/main" id="{B29D53F0-72B4-0914-2142-572CE9782175}"/>
              </a:ext>
            </a:extLst>
          </p:cNvPr>
          <p:cNvPicPr>
            <a:picLocks noChangeAspect="1"/>
          </p:cNvPicPr>
          <p:nvPr/>
        </p:nvPicPr>
        <p:blipFill>
          <a:blip r:embed="rId3"/>
          <a:stretch>
            <a:fillRect/>
          </a:stretch>
        </p:blipFill>
        <p:spPr>
          <a:xfrm>
            <a:off x="6858000" y="4996134"/>
            <a:ext cx="1981372" cy="1347333"/>
          </a:xfrm>
          <a:prstGeom prst="rect">
            <a:avLst/>
          </a:prstGeom>
        </p:spPr>
      </p:pic>
    </p:spTree>
    <p:extLst>
      <p:ext uri="{BB962C8B-B14F-4D97-AF65-F5344CB8AC3E}">
        <p14:creationId xmlns:p14="http://schemas.microsoft.com/office/powerpoint/2010/main" val="67468271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Dental </a:t>
            </a:r>
          </a:p>
        </p:txBody>
      </p:sp>
      <p:pic>
        <p:nvPicPr>
          <p:cNvPr id="3" name="Picture 2">
            <a:extLst>
              <a:ext uri="{FF2B5EF4-FFF2-40B4-BE49-F238E27FC236}">
                <a16:creationId xmlns:a16="http://schemas.microsoft.com/office/drawing/2014/main" id="{05073E53-497D-09C8-5ADD-3C5AF9B42FCB}"/>
              </a:ext>
            </a:extLst>
          </p:cNvPr>
          <p:cNvPicPr>
            <a:picLocks noChangeAspect="1"/>
          </p:cNvPicPr>
          <p:nvPr/>
        </p:nvPicPr>
        <p:blipFill>
          <a:blip r:embed="rId3"/>
          <a:stretch>
            <a:fillRect/>
          </a:stretch>
        </p:blipFill>
        <p:spPr>
          <a:xfrm>
            <a:off x="228600" y="762000"/>
            <a:ext cx="2920622" cy="914400"/>
          </a:xfrm>
          <a:prstGeom prst="rect">
            <a:avLst/>
          </a:prstGeom>
        </p:spPr>
      </p:pic>
    </p:spTree>
    <p:extLst>
      <p:ext uri="{BB962C8B-B14F-4D97-AF65-F5344CB8AC3E}">
        <p14:creationId xmlns:p14="http://schemas.microsoft.com/office/powerpoint/2010/main" val="370224752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68" y="46038"/>
            <a:ext cx="7924800" cy="737126"/>
          </a:xfrm>
        </p:spPr>
        <p:txBody>
          <a:bodyPr vert="horz" lIns="91440" tIns="45720" rIns="91440" bIns="45720" rtlCol="0" anchor="ctr">
            <a:normAutofit/>
          </a:bodyPr>
          <a:lstStyle/>
          <a:p>
            <a:r>
              <a:rPr lang="en-US" sz="3200" dirty="0"/>
              <a:t>Dental - Benefit Highlights </a:t>
            </a:r>
          </a:p>
        </p:txBody>
      </p:sp>
      <p:graphicFrame>
        <p:nvGraphicFramePr>
          <p:cNvPr id="5" name="Table 4">
            <a:extLst>
              <a:ext uri="{FF2B5EF4-FFF2-40B4-BE49-F238E27FC236}">
                <a16:creationId xmlns:a16="http://schemas.microsoft.com/office/drawing/2014/main" id="{E5738FA0-9CDF-4F49-9FFC-FDC16A0DABC1}"/>
              </a:ext>
            </a:extLst>
          </p:cNvPr>
          <p:cNvGraphicFramePr>
            <a:graphicFrameLocks noGrp="1"/>
          </p:cNvGraphicFramePr>
          <p:nvPr>
            <p:extLst>
              <p:ext uri="{D42A27DB-BD31-4B8C-83A1-F6EECF244321}">
                <p14:modId xmlns:p14="http://schemas.microsoft.com/office/powerpoint/2010/main" val="3798189525"/>
              </p:ext>
            </p:extLst>
          </p:nvPr>
        </p:nvGraphicFramePr>
        <p:xfrm>
          <a:off x="668083" y="1143000"/>
          <a:ext cx="7807834" cy="3141644"/>
        </p:xfrm>
        <a:graphic>
          <a:graphicData uri="http://schemas.openxmlformats.org/drawingml/2006/table">
            <a:tbl>
              <a:tblPr firstRow="1" firstCol="1" lastRow="1" lastCol="1" bandRow="1" bandCol="1"/>
              <a:tblGrid>
                <a:gridCol w="2668883">
                  <a:extLst>
                    <a:ext uri="{9D8B030D-6E8A-4147-A177-3AD203B41FA5}">
                      <a16:colId xmlns:a16="http://schemas.microsoft.com/office/drawing/2014/main" val="3018108643"/>
                    </a:ext>
                  </a:extLst>
                </a:gridCol>
                <a:gridCol w="2568612">
                  <a:extLst>
                    <a:ext uri="{9D8B030D-6E8A-4147-A177-3AD203B41FA5}">
                      <a16:colId xmlns:a16="http://schemas.microsoft.com/office/drawing/2014/main" val="2895295654"/>
                    </a:ext>
                  </a:extLst>
                </a:gridCol>
                <a:gridCol w="2570339">
                  <a:extLst>
                    <a:ext uri="{9D8B030D-6E8A-4147-A177-3AD203B41FA5}">
                      <a16:colId xmlns:a16="http://schemas.microsoft.com/office/drawing/2014/main" val="986083903"/>
                    </a:ext>
                  </a:extLst>
                </a:gridCol>
              </a:tblGrid>
              <a:tr h="266995">
                <a:tc rowSpan="2">
                  <a:txBody>
                    <a:bodyPr/>
                    <a:lstStyle/>
                    <a:p>
                      <a:pPr marL="0" marR="0">
                        <a:spcBef>
                          <a:spcPts val="0"/>
                        </a:spcBef>
                        <a:spcAft>
                          <a:spcPts val="0"/>
                        </a:spcAft>
                        <a:tabLst>
                          <a:tab pos="6972300" algn="l"/>
                        </a:tabLst>
                      </a:pPr>
                      <a:r>
                        <a:rPr lang="en-US" sz="1000" dirty="0">
                          <a:effectLst/>
                          <a:latin typeface="Arial" panose="020B0604020202020204" pitchFamily="34"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6972300" algn="l"/>
                        </a:tabLst>
                      </a:pPr>
                      <a:r>
                        <a:rPr lang="en-US" sz="1000" b="1" dirty="0">
                          <a:effectLst/>
                          <a:latin typeface="Arial" panose="020B0604020202020204" pitchFamily="34" charset="0"/>
                          <a:ea typeface="Times New Roman" panose="02020603050405020304" pitchFamily="18" charset="0"/>
                        </a:rPr>
                        <a:t>      </a:t>
                      </a:r>
                      <a:r>
                        <a:rPr lang="en-US" sz="1000" b="1" dirty="0">
                          <a:solidFill>
                            <a:schemeClr val="bg1"/>
                          </a:solidFill>
                          <a:effectLst/>
                          <a:latin typeface="Arial" panose="020B0604020202020204" pitchFamily="34" charset="0"/>
                          <a:ea typeface="Times New Roman" panose="02020603050405020304" pitchFamily="18" charset="0"/>
                        </a:rPr>
                        <a:t>MetLife</a:t>
                      </a:r>
                    </a:p>
                    <a:p>
                      <a:pPr marL="0" marR="0">
                        <a:spcBef>
                          <a:spcPts val="0"/>
                        </a:spcBef>
                        <a:spcAft>
                          <a:spcPts val="0"/>
                        </a:spcAft>
                        <a:tabLst>
                          <a:tab pos="6972300" algn="l"/>
                        </a:tabLst>
                      </a:pPr>
                      <a:endParaRPr lang="en-US" sz="1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spcBef>
                          <a:spcPts val="0"/>
                        </a:spcBef>
                        <a:spcAft>
                          <a:spcPts val="0"/>
                        </a:spcAft>
                        <a:tabLst>
                          <a:tab pos="6972300" algn="l"/>
                        </a:tabLst>
                      </a:pPr>
                      <a:r>
                        <a:rPr lang="en-US" sz="1100" b="1" dirty="0">
                          <a:solidFill>
                            <a:srgbClr val="FFFFFF"/>
                          </a:solidFill>
                          <a:effectLst/>
                          <a:latin typeface="Arial" panose="020B0604020202020204" pitchFamily="34" charset="0"/>
                          <a:ea typeface="Times New Roman" panose="02020603050405020304" pitchFamily="18" charset="0"/>
                        </a:rPr>
                        <a:t>Basic Plan</a:t>
                      </a:r>
                      <a:endParaRPr lang="en-US" sz="1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39A37"/>
                    </a:solidFill>
                  </a:tcPr>
                </a:tc>
                <a:tc>
                  <a:txBody>
                    <a:bodyPr/>
                    <a:lstStyle/>
                    <a:p>
                      <a:pPr marL="0" marR="0" algn="ctr">
                        <a:spcBef>
                          <a:spcPts val="0"/>
                        </a:spcBef>
                        <a:spcAft>
                          <a:spcPts val="0"/>
                        </a:spcAft>
                        <a:tabLst>
                          <a:tab pos="6972300" algn="l"/>
                        </a:tabLst>
                      </a:pPr>
                      <a:r>
                        <a:rPr lang="en-US" sz="1100" b="1" dirty="0">
                          <a:solidFill>
                            <a:srgbClr val="FFFFFF"/>
                          </a:solidFill>
                          <a:effectLst/>
                          <a:latin typeface="Arial" panose="020B0604020202020204" pitchFamily="34" charset="0"/>
                          <a:ea typeface="Times New Roman" panose="02020603050405020304" pitchFamily="18" charset="0"/>
                        </a:rPr>
                        <a:t>Premium Plan</a:t>
                      </a:r>
                      <a:endParaRPr lang="en-US" sz="1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637174079"/>
                  </a:ext>
                </a:extLst>
              </a:tr>
              <a:tr h="266995">
                <a:tc vMerge="1">
                  <a:txBody>
                    <a:bodyPr/>
                    <a:lstStyle/>
                    <a:p>
                      <a:pPr marL="0" marR="0">
                        <a:spcBef>
                          <a:spcPts val="0"/>
                        </a:spcBef>
                        <a:spcAft>
                          <a:spcPts val="0"/>
                        </a:spcAft>
                        <a:tabLst>
                          <a:tab pos="6972300" algn="l"/>
                        </a:tabLst>
                      </a:pPr>
                      <a:endParaRPr lang="en-US" sz="1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848484"/>
                      </a:solidFill>
                      <a:prstDash val="solid"/>
                      <a:round/>
                      <a:headEnd type="none" w="med" len="med"/>
                      <a:tailEnd type="none" w="med" len="med"/>
                    </a:lnL>
                    <a:lnR w="12700" cap="flat" cmpd="sng" algn="ctr">
                      <a:solidFill>
                        <a:srgbClr val="848484"/>
                      </a:solidFill>
                      <a:prstDash val="solid"/>
                      <a:round/>
                      <a:headEnd type="none" w="med" len="med"/>
                      <a:tailEnd type="none" w="med" len="med"/>
                    </a:lnR>
                    <a:lnT>
                      <a:noFill/>
                    </a:lnT>
                    <a:lnB w="12700" cap="flat" cmpd="sng" algn="ctr">
                      <a:solidFill>
                        <a:srgbClr val="848484"/>
                      </a:solidFill>
                      <a:prstDash val="solid"/>
                      <a:round/>
                      <a:headEnd type="none" w="med" len="med"/>
                      <a:tailEnd type="none" w="med" len="med"/>
                    </a:lnB>
                    <a:solidFill>
                      <a:srgbClr val="0890DB"/>
                    </a:solidFill>
                  </a:tcPr>
                </a:tc>
                <a:tc>
                  <a:txBody>
                    <a:bodyPr/>
                    <a:lstStyle/>
                    <a:p>
                      <a:pPr marL="0" marR="0" algn="ctr">
                        <a:spcBef>
                          <a:spcPts val="0"/>
                        </a:spcBef>
                        <a:spcAft>
                          <a:spcPts val="0"/>
                        </a:spcAft>
                      </a:pPr>
                      <a:r>
                        <a:rPr lang="en-US" sz="1000" dirty="0">
                          <a:solidFill>
                            <a:schemeClr val="bg1"/>
                          </a:solidFill>
                          <a:effectLst/>
                          <a:latin typeface="Malgun Gothic" panose="020B0503020000020004" pitchFamily="34" charset="-127"/>
                          <a:ea typeface="Malgun Gothic" panose="020B0503020000020004" pitchFamily="34" charset="-127"/>
                          <a:cs typeface="Calibri" panose="020F0502020204030204" pitchFamily="34" charset="0"/>
                        </a:rPr>
                        <a:t>In-Network Benefits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39A37"/>
                    </a:solidFill>
                  </a:tcPr>
                </a:tc>
                <a:tc>
                  <a:txBody>
                    <a:bodyPr/>
                    <a:lstStyle/>
                    <a:p>
                      <a:pPr marL="0" marR="0" algn="ctr">
                        <a:spcBef>
                          <a:spcPts val="0"/>
                        </a:spcBef>
                        <a:spcAft>
                          <a:spcPts val="0"/>
                        </a:spcAft>
                      </a:pPr>
                      <a:r>
                        <a:rPr lang="en-US" sz="1000" dirty="0">
                          <a:solidFill>
                            <a:schemeClr val="bg1"/>
                          </a:solidFill>
                          <a:effectLst/>
                          <a:latin typeface="Malgun Gothic" panose="020B0503020000020004" pitchFamily="34" charset="-127"/>
                          <a:ea typeface="Malgun Gothic" panose="020B0503020000020004" pitchFamily="34" charset="-127"/>
                          <a:cs typeface="Calibri" panose="020F0502020204030204" pitchFamily="34" charset="0"/>
                        </a:rPr>
                        <a:t>In-Network Benefits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4070353754"/>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Individual</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725962732"/>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Family</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5060644"/>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Annual Maximum Per Covered Member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2031478627"/>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Preventive Coverage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79570114"/>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Basic Coverage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80%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80%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456044806"/>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Major Coverage (Inc. Implants)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60380197"/>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Benefit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3953343213"/>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Dependent Child(ren)</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Covered Limited to eligible dependent children under age 26</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6248475"/>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Lifetime Maximum</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356662848"/>
                  </a:ext>
                </a:extLst>
              </a:tr>
            </a:tbl>
          </a:graphicData>
        </a:graphic>
      </p:graphicFrame>
      <p:graphicFrame>
        <p:nvGraphicFramePr>
          <p:cNvPr id="4" name="Table 6">
            <a:extLst>
              <a:ext uri="{FF2B5EF4-FFF2-40B4-BE49-F238E27FC236}">
                <a16:creationId xmlns:a16="http://schemas.microsoft.com/office/drawing/2014/main" id="{945A64AD-6C32-3759-7CE9-F31C5EB41AEF}"/>
              </a:ext>
            </a:extLst>
          </p:cNvPr>
          <p:cNvGraphicFramePr>
            <a:graphicFrameLocks noGrp="1"/>
          </p:cNvGraphicFramePr>
          <p:nvPr>
            <p:extLst>
              <p:ext uri="{D42A27DB-BD31-4B8C-83A1-F6EECF244321}">
                <p14:modId xmlns:p14="http://schemas.microsoft.com/office/powerpoint/2010/main" val="2046061616"/>
              </p:ext>
            </p:extLst>
          </p:nvPr>
        </p:nvGraphicFramePr>
        <p:xfrm>
          <a:off x="668083" y="4448951"/>
          <a:ext cx="7807833" cy="1625885"/>
        </p:xfrm>
        <a:graphic>
          <a:graphicData uri="http://schemas.openxmlformats.org/drawingml/2006/table">
            <a:tbl>
              <a:tblPr firstRow="1" bandRow="1">
                <a:tableStyleId>{74C1A8A3-306A-4EB7-A6B1-4F7E0EB9C5D6}</a:tableStyleId>
              </a:tblPr>
              <a:tblGrid>
                <a:gridCol w="2560539">
                  <a:extLst>
                    <a:ext uri="{9D8B030D-6E8A-4147-A177-3AD203B41FA5}">
                      <a16:colId xmlns:a16="http://schemas.microsoft.com/office/drawing/2014/main" val="4238195656"/>
                    </a:ext>
                  </a:extLst>
                </a:gridCol>
                <a:gridCol w="2709334">
                  <a:extLst>
                    <a:ext uri="{9D8B030D-6E8A-4147-A177-3AD203B41FA5}">
                      <a16:colId xmlns:a16="http://schemas.microsoft.com/office/drawing/2014/main" val="3309110461"/>
                    </a:ext>
                  </a:extLst>
                </a:gridCol>
                <a:gridCol w="2537960">
                  <a:extLst>
                    <a:ext uri="{9D8B030D-6E8A-4147-A177-3AD203B41FA5}">
                      <a16:colId xmlns:a16="http://schemas.microsoft.com/office/drawing/2014/main" val="2844222069"/>
                    </a:ext>
                  </a:extLst>
                </a:gridCol>
              </a:tblGrid>
              <a:tr h="438989">
                <a:tc>
                  <a:txBody>
                    <a:bodyPr/>
                    <a:lstStyle/>
                    <a:p>
                      <a:r>
                        <a:rPr lang="en-US" sz="1200" dirty="0"/>
                        <a:t>Dental </a:t>
                      </a:r>
                    </a:p>
                    <a:p>
                      <a:r>
                        <a:rPr lang="en-US" sz="1000" dirty="0"/>
                        <a:t>(per pay/24 pays per year)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F0"/>
                    </a:solidFill>
                  </a:tcPr>
                </a:tc>
                <a:tc>
                  <a:txBody>
                    <a:bodyPr/>
                    <a:lstStyle/>
                    <a:p>
                      <a:pPr algn="ctr"/>
                      <a:r>
                        <a:rPr lang="en-US" sz="1200" dirty="0"/>
                        <a:t>Basic Plan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539A37"/>
                    </a:solidFill>
                  </a:tcPr>
                </a:tc>
                <a:tc>
                  <a:txBody>
                    <a:bodyPr/>
                    <a:lstStyle/>
                    <a:p>
                      <a:pPr algn="ctr"/>
                      <a:r>
                        <a:rPr lang="en-US" sz="1200" dirty="0"/>
                        <a:t>Premium Plan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36226343"/>
                  </a:ext>
                </a:extLst>
              </a:tr>
              <a:tr h="296724">
                <a:tc>
                  <a:txBody>
                    <a:bodyPr/>
                    <a:lstStyle/>
                    <a:p>
                      <a:r>
                        <a:rPr lang="en-US" sz="1200" dirty="0"/>
                        <a:t>Single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$15.20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$17.18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61605162"/>
                  </a:ext>
                </a:extLst>
              </a:tr>
              <a:tr h="296724">
                <a:tc>
                  <a:txBody>
                    <a:bodyPr/>
                    <a:lstStyle/>
                    <a:p>
                      <a:r>
                        <a:rPr lang="en-US" sz="1200" dirty="0"/>
                        <a:t>EE + Spouse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$41.66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$48.50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075873023"/>
                  </a:ext>
                </a:extLst>
              </a:tr>
              <a:tr h="296724">
                <a:tc>
                  <a:txBody>
                    <a:bodyPr/>
                    <a:lstStyle/>
                    <a:p>
                      <a:r>
                        <a:rPr lang="en-US" sz="1200" dirty="0"/>
                        <a:t>EE + Child(ren)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$38.36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$44.64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32110139"/>
                  </a:ext>
                </a:extLst>
              </a:tr>
              <a:tr h="296724">
                <a:tc>
                  <a:txBody>
                    <a:bodyPr/>
                    <a:lstStyle/>
                    <a:p>
                      <a:r>
                        <a:rPr lang="en-US" sz="1200" dirty="0"/>
                        <a:t>Family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$46.52</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$54.18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229075092"/>
                  </a:ext>
                </a:extLst>
              </a:tr>
            </a:tbl>
          </a:graphicData>
        </a:graphic>
      </p:graphicFrame>
    </p:spTree>
    <p:extLst>
      <p:ext uri="{BB962C8B-B14F-4D97-AF65-F5344CB8AC3E}">
        <p14:creationId xmlns:p14="http://schemas.microsoft.com/office/powerpoint/2010/main" val="278489174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Vision </a:t>
            </a:r>
          </a:p>
        </p:txBody>
      </p:sp>
      <p:pic>
        <p:nvPicPr>
          <p:cNvPr id="3" name="Picture 2">
            <a:extLst>
              <a:ext uri="{FF2B5EF4-FFF2-40B4-BE49-F238E27FC236}">
                <a16:creationId xmlns:a16="http://schemas.microsoft.com/office/drawing/2014/main" id="{27F9B9F0-1760-712F-4475-2BDF28611E74}"/>
              </a:ext>
            </a:extLst>
          </p:cNvPr>
          <p:cNvPicPr>
            <a:picLocks noChangeAspect="1"/>
          </p:cNvPicPr>
          <p:nvPr/>
        </p:nvPicPr>
        <p:blipFill>
          <a:blip r:embed="rId3"/>
          <a:stretch>
            <a:fillRect/>
          </a:stretch>
        </p:blipFill>
        <p:spPr>
          <a:xfrm>
            <a:off x="479095" y="897118"/>
            <a:ext cx="1801319" cy="1066800"/>
          </a:xfrm>
          <a:prstGeom prst="rect">
            <a:avLst/>
          </a:prstGeom>
        </p:spPr>
      </p:pic>
    </p:spTree>
    <p:extLst>
      <p:ext uri="{BB962C8B-B14F-4D97-AF65-F5344CB8AC3E}">
        <p14:creationId xmlns:p14="http://schemas.microsoft.com/office/powerpoint/2010/main" val="26718368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83DC-2869-BF8A-1BBF-676ABDF067F0}"/>
              </a:ext>
            </a:extLst>
          </p:cNvPr>
          <p:cNvSpPr>
            <a:spLocks noGrp="1"/>
          </p:cNvSpPr>
          <p:nvPr>
            <p:ph type="title"/>
          </p:nvPr>
        </p:nvSpPr>
        <p:spPr/>
        <p:txBody>
          <a:bodyPr>
            <a:normAutofit fontScale="90000"/>
          </a:bodyPr>
          <a:lstStyle/>
          <a:p>
            <a:r>
              <a:rPr lang="en-US" dirty="0"/>
              <a:t>Vision – Benefit Highlights</a:t>
            </a:r>
          </a:p>
        </p:txBody>
      </p:sp>
      <p:pic>
        <p:nvPicPr>
          <p:cNvPr id="3" name="Picture 2">
            <a:extLst>
              <a:ext uri="{FF2B5EF4-FFF2-40B4-BE49-F238E27FC236}">
                <a16:creationId xmlns:a16="http://schemas.microsoft.com/office/drawing/2014/main" id="{C8837672-A6A5-0ADF-6314-138A33111719}"/>
              </a:ext>
            </a:extLst>
          </p:cNvPr>
          <p:cNvPicPr>
            <a:picLocks noChangeAspect="1"/>
          </p:cNvPicPr>
          <p:nvPr/>
        </p:nvPicPr>
        <p:blipFill>
          <a:blip r:embed="rId3"/>
          <a:stretch>
            <a:fillRect/>
          </a:stretch>
        </p:blipFill>
        <p:spPr>
          <a:xfrm>
            <a:off x="228600" y="838200"/>
            <a:ext cx="5986791" cy="5340559"/>
          </a:xfrm>
          <a:prstGeom prst="rect">
            <a:avLst/>
          </a:prstGeom>
        </p:spPr>
      </p:pic>
      <p:graphicFrame>
        <p:nvGraphicFramePr>
          <p:cNvPr id="4" name="Table 3">
            <a:extLst>
              <a:ext uri="{FF2B5EF4-FFF2-40B4-BE49-F238E27FC236}">
                <a16:creationId xmlns:a16="http://schemas.microsoft.com/office/drawing/2014/main" id="{4F3764D3-E924-251D-609E-B5EAA4D0A001}"/>
              </a:ext>
            </a:extLst>
          </p:cNvPr>
          <p:cNvGraphicFramePr>
            <a:graphicFrameLocks noGrp="1"/>
          </p:cNvGraphicFramePr>
          <p:nvPr>
            <p:extLst>
              <p:ext uri="{D42A27DB-BD31-4B8C-83A1-F6EECF244321}">
                <p14:modId xmlns:p14="http://schemas.microsoft.com/office/powerpoint/2010/main" val="3238579688"/>
              </p:ext>
            </p:extLst>
          </p:nvPr>
        </p:nvGraphicFramePr>
        <p:xfrm>
          <a:off x="6705600" y="1600200"/>
          <a:ext cx="2209800" cy="1599562"/>
        </p:xfrm>
        <a:graphic>
          <a:graphicData uri="http://schemas.openxmlformats.org/drawingml/2006/table">
            <a:tbl>
              <a:tblPr firstRow="1" bandRow="1"/>
              <a:tblGrid>
                <a:gridCol w="1104900">
                  <a:extLst>
                    <a:ext uri="{9D8B030D-6E8A-4147-A177-3AD203B41FA5}">
                      <a16:colId xmlns:a16="http://schemas.microsoft.com/office/drawing/2014/main" val="296869115"/>
                    </a:ext>
                  </a:extLst>
                </a:gridCol>
                <a:gridCol w="1104900">
                  <a:extLst>
                    <a:ext uri="{9D8B030D-6E8A-4147-A177-3AD203B41FA5}">
                      <a16:colId xmlns:a16="http://schemas.microsoft.com/office/drawing/2014/main" val="1876716108"/>
                    </a:ext>
                  </a:extLst>
                </a:gridCol>
              </a:tblGrid>
              <a:tr h="431882">
                <a:tc gridSpan="2">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r>
                        <a:rPr lang="en-US" sz="1200" dirty="0"/>
                        <a:t>Vision - EyeMed</a:t>
                      </a:r>
                    </a:p>
                    <a:p>
                      <a:r>
                        <a:rPr lang="en-US" sz="1000" dirty="0"/>
                        <a:t>(per pay/24 pays per year)</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pPr algn="ctr"/>
                      <a:endParaRPr lang="en-US"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05956428"/>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Single</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$2.53</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378300071"/>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EE + Spouse</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$5.31</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22457273"/>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EE + Child(ren)</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$6.08</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4023510590"/>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Family</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$7.29</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500999788"/>
                  </a:ext>
                </a:extLst>
              </a:tr>
            </a:tbl>
          </a:graphicData>
        </a:graphic>
      </p:graphicFrame>
      <p:pic>
        <p:nvPicPr>
          <p:cNvPr id="6" name="Picture 5" descr="Eyeglasses on top of eye chart">
            <a:extLst>
              <a:ext uri="{FF2B5EF4-FFF2-40B4-BE49-F238E27FC236}">
                <a16:creationId xmlns:a16="http://schemas.microsoft.com/office/drawing/2014/main" id="{508B1867-2CA9-D8B3-28EB-DA7A4B475A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1867" y="4114162"/>
            <a:ext cx="2473533" cy="1645920"/>
          </a:xfrm>
          <a:prstGeom prst="rect">
            <a:avLst/>
          </a:prstGeom>
        </p:spPr>
      </p:pic>
    </p:spTree>
    <p:extLst>
      <p:ext uri="{BB962C8B-B14F-4D97-AF65-F5344CB8AC3E}">
        <p14:creationId xmlns:p14="http://schemas.microsoft.com/office/powerpoint/2010/main" val="34995206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a:bodyPr>
          <a:lstStyle/>
          <a:p>
            <a:r>
              <a:rPr lang="en-US" dirty="0"/>
              <a:t>Life and disability benefits </a:t>
            </a:r>
          </a:p>
        </p:txBody>
      </p:sp>
      <p:pic>
        <p:nvPicPr>
          <p:cNvPr id="3" name="Picture 2">
            <a:extLst>
              <a:ext uri="{FF2B5EF4-FFF2-40B4-BE49-F238E27FC236}">
                <a16:creationId xmlns:a16="http://schemas.microsoft.com/office/drawing/2014/main" id="{35800C82-75F0-1BEA-DC38-08D05C9CB801}"/>
              </a:ext>
            </a:extLst>
          </p:cNvPr>
          <p:cNvPicPr>
            <a:picLocks noChangeAspect="1"/>
          </p:cNvPicPr>
          <p:nvPr/>
        </p:nvPicPr>
        <p:blipFill>
          <a:blip r:embed="rId3"/>
          <a:stretch>
            <a:fillRect/>
          </a:stretch>
        </p:blipFill>
        <p:spPr>
          <a:xfrm>
            <a:off x="516802" y="1066800"/>
            <a:ext cx="2438402" cy="762000"/>
          </a:xfrm>
          <a:prstGeom prst="rect">
            <a:avLst/>
          </a:prstGeom>
        </p:spPr>
      </p:pic>
    </p:spTree>
    <p:extLst>
      <p:ext uri="{BB962C8B-B14F-4D97-AF65-F5344CB8AC3E}">
        <p14:creationId xmlns:p14="http://schemas.microsoft.com/office/powerpoint/2010/main" val="358164369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3FB700F-F9CC-3C04-D21F-76E73785CE8C}"/>
              </a:ext>
            </a:extLst>
          </p:cNvPr>
          <p:cNvSpPr>
            <a:spLocks noGrp="1"/>
          </p:cNvSpPr>
          <p:nvPr>
            <p:ph idx="1"/>
          </p:nvPr>
        </p:nvSpPr>
        <p:spPr/>
        <p:txBody>
          <a:bodyPr/>
          <a:lstStyle/>
          <a:p>
            <a:pPr marL="0" indent="0">
              <a:buNone/>
            </a:pPr>
            <a:r>
              <a:rPr lang="en-US" dirty="0"/>
              <a:t>Clermont County provides $25,000 Basic Life and $25,000 AD&amp;D benefits to all eligible full-time employees at no cost to you*. </a:t>
            </a:r>
          </a:p>
          <a:p>
            <a:pPr marL="0" indent="0">
              <a:buNone/>
            </a:pPr>
            <a:endParaRPr lang="en-US" dirty="0"/>
          </a:p>
          <a:p>
            <a:pPr marL="0" indent="0">
              <a:buNone/>
            </a:pPr>
            <a:r>
              <a:rPr lang="en-US" dirty="0"/>
              <a:t>The Life insurance benefit will be paid to your designated beneficiary in the event of death while covered under the plan. The AD&amp;D benefit will be paid in the event of a loss of life or limb by accident while covered under the plan.</a:t>
            </a:r>
          </a:p>
          <a:p>
            <a:pPr marL="0" indent="0">
              <a:buNone/>
            </a:pPr>
            <a:endParaRPr lang="en-US" dirty="0"/>
          </a:p>
          <a:p>
            <a:pPr marL="0" indent="0">
              <a:buNone/>
            </a:pPr>
            <a:r>
              <a:rPr lang="en-US" sz="1600" i="1" dirty="0"/>
              <a:t>*Does not apply to CCDD employees – see your personnel department for details.</a:t>
            </a:r>
          </a:p>
          <a:p>
            <a:pPr marL="0" indent="0">
              <a:buNone/>
            </a:pPr>
            <a:endParaRPr lang="en-US" dirty="0"/>
          </a:p>
        </p:txBody>
      </p:sp>
      <p:sp>
        <p:nvSpPr>
          <p:cNvPr id="2" name="Title 1"/>
          <p:cNvSpPr>
            <a:spLocks noGrp="1"/>
          </p:cNvSpPr>
          <p:nvPr>
            <p:ph type="title"/>
          </p:nvPr>
        </p:nvSpPr>
        <p:spPr/>
        <p:txBody>
          <a:bodyPr>
            <a:normAutofit fontScale="90000"/>
          </a:bodyPr>
          <a:lstStyle/>
          <a:p>
            <a:r>
              <a:rPr lang="en-US"/>
              <a:t>Basic Life/AD&amp;D </a:t>
            </a:r>
          </a:p>
        </p:txBody>
      </p:sp>
      <p:sp>
        <p:nvSpPr>
          <p:cNvPr id="7" name="Rectangle 4"/>
          <p:cNvSpPr>
            <a:spLocks noChangeArrowheads="1"/>
          </p:cNvSpPr>
          <p:nvPr/>
        </p:nvSpPr>
        <p:spPr bwMode="auto">
          <a:xfrm>
            <a:off x="381000" y="5786434"/>
            <a:ext cx="8534400" cy="267949"/>
          </a:xfrm>
          <a:prstGeom prst="rect">
            <a:avLst/>
          </a:prstGeom>
          <a:noFill/>
          <a:ln w="9525">
            <a:noFill/>
            <a:miter lim="800000"/>
          </a:ln>
        </p:spPr>
        <p:txBody>
          <a:bodyPr wrap="square" lIns="82479" tIns="41239" rIns="82479" bIns="41239">
            <a:spAutoFit/>
          </a:bodyPr>
          <a:lstStyle/>
          <a:p>
            <a:pPr defTabSz="825500"/>
            <a:r>
              <a:rPr lang="en-US" sz="1200" b="1" dirty="0">
                <a:solidFill>
                  <a:srgbClr val="C00000"/>
                </a:solidFill>
                <a:latin typeface="Calibri" pitchFamily="34" charset="0"/>
                <a:cs typeface="Calibri" panose="020F0502020204030204" pitchFamily="34" charset="0"/>
              </a:rPr>
              <a:t>Please be sure to review and update your beneficiary information as needed; does not have to be done during Open Enrollment.</a:t>
            </a:r>
            <a:endParaRPr lang="en-US" sz="1200" dirty="0">
              <a:solidFill>
                <a:srgbClr val="C00000"/>
              </a:solidFill>
              <a:latin typeface="Calibri" pitchFamily="34" charset="0"/>
              <a:cs typeface="Calibri" panose="020F0502020204030204" pitchFamily="34" charset="0"/>
            </a:endParaRPr>
          </a:p>
        </p:txBody>
      </p:sp>
    </p:spTree>
    <p:extLst>
      <p:ext uri="{BB962C8B-B14F-4D97-AF65-F5344CB8AC3E}">
        <p14:creationId xmlns:p14="http://schemas.microsoft.com/office/powerpoint/2010/main" val="211663931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DB60-DA79-48B1-9505-C8430552BFC6}"/>
              </a:ext>
            </a:extLst>
          </p:cNvPr>
          <p:cNvSpPr>
            <a:spLocks noGrp="1"/>
          </p:cNvSpPr>
          <p:nvPr>
            <p:ph type="title"/>
          </p:nvPr>
        </p:nvSpPr>
        <p:spPr/>
        <p:txBody>
          <a:bodyPr>
            <a:normAutofit fontScale="90000"/>
          </a:bodyPr>
          <a:lstStyle/>
          <a:p>
            <a:r>
              <a:rPr lang="en-US" dirty="0"/>
              <a:t>Voluntary Life Insurance </a:t>
            </a:r>
          </a:p>
        </p:txBody>
      </p:sp>
      <p:graphicFrame>
        <p:nvGraphicFramePr>
          <p:cNvPr id="4" name="Table 3">
            <a:extLst>
              <a:ext uri="{FF2B5EF4-FFF2-40B4-BE49-F238E27FC236}">
                <a16:creationId xmlns:a16="http://schemas.microsoft.com/office/drawing/2014/main" id="{E9D7A803-C39E-4093-BB5C-FDC6BBE49EC6}"/>
              </a:ext>
            </a:extLst>
          </p:cNvPr>
          <p:cNvGraphicFramePr>
            <a:graphicFrameLocks noGrp="1"/>
          </p:cNvGraphicFramePr>
          <p:nvPr>
            <p:extLst>
              <p:ext uri="{D42A27DB-BD31-4B8C-83A1-F6EECF244321}">
                <p14:modId xmlns:p14="http://schemas.microsoft.com/office/powerpoint/2010/main" val="4213290684"/>
              </p:ext>
            </p:extLst>
          </p:nvPr>
        </p:nvGraphicFramePr>
        <p:xfrm>
          <a:off x="232611" y="838200"/>
          <a:ext cx="8750968" cy="4612194"/>
        </p:xfrm>
        <a:graphic>
          <a:graphicData uri="http://schemas.openxmlformats.org/drawingml/2006/table">
            <a:tbl>
              <a:tblPr firstRow="1" firstCol="1" bandRow="1">
                <a:tableStyleId>{C083E6E3-FA7D-4D7B-A595-EF9225AFEA82}</a:tableStyleId>
              </a:tblPr>
              <a:tblGrid>
                <a:gridCol w="1824789">
                  <a:extLst>
                    <a:ext uri="{9D8B030D-6E8A-4147-A177-3AD203B41FA5}">
                      <a16:colId xmlns:a16="http://schemas.microsoft.com/office/drawing/2014/main" val="3046790570"/>
                    </a:ext>
                  </a:extLst>
                </a:gridCol>
                <a:gridCol w="6926179">
                  <a:extLst>
                    <a:ext uri="{9D8B030D-6E8A-4147-A177-3AD203B41FA5}">
                      <a16:colId xmlns:a16="http://schemas.microsoft.com/office/drawing/2014/main" val="472523905"/>
                    </a:ext>
                  </a:extLst>
                </a:gridCol>
              </a:tblGrid>
              <a:tr h="948056">
                <a:tc>
                  <a:txBody>
                    <a:bodyPr/>
                    <a:lstStyle/>
                    <a:p>
                      <a:pPr marL="0" marR="0" algn="l">
                        <a:lnSpc>
                          <a:spcPct val="107000"/>
                        </a:lnSpc>
                        <a:spcBef>
                          <a:spcPts val="0"/>
                        </a:spcBef>
                        <a:spcAft>
                          <a:spcPts val="0"/>
                        </a:spcAft>
                      </a:pPr>
                      <a:r>
                        <a:rPr lang="en-US" sz="900" dirty="0">
                          <a:effectLst/>
                        </a:rPr>
                        <a:t>New Hire / </a:t>
                      </a:r>
                    </a:p>
                    <a:p>
                      <a:pPr marL="0" marR="0" algn="l">
                        <a:lnSpc>
                          <a:spcPct val="107000"/>
                        </a:lnSpc>
                        <a:spcBef>
                          <a:spcPts val="0"/>
                        </a:spcBef>
                        <a:spcAft>
                          <a:spcPts val="0"/>
                        </a:spcAft>
                      </a:pPr>
                      <a:r>
                        <a:rPr lang="en-US" sz="900" dirty="0">
                          <a:effectLst/>
                        </a:rPr>
                        <a:t>New Benefit Eligible Employees</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New Hires can elect up to </a:t>
                      </a:r>
                      <a:r>
                        <a:rPr lang="en-US" sz="900" dirty="0">
                          <a:effectLst/>
                        </a:rPr>
                        <a:t>up to $250,000; can apply for up to $500,000 maximum by </a:t>
                      </a:r>
                      <a:r>
                        <a:rPr lang="en-US" sz="900" b="0" dirty="0">
                          <a:effectLst/>
                        </a:rPr>
                        <a:t>completing an EOI* (Evidence of Insurability)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Elect up to </a:t>
                      </a:r>
                      <a:r>
                        <a:rPr lang="en-US" sz="900" dirty="0">
                          <a:effectLst/>
                        </a:rPr>
                        <a:t>$50,000 for spouse </a:t>
                      </a:r>
                      <a:r>
                        <a:rPr lang="en-US" sz="900" b="0" dirty="0">
                          <a:effectLst/>
                        </a:rPr>
                        <a:t>without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Elect </a:t>
                      </a:r>
                      <a:r>
                        <a:rPr lang="en-US" sz="900" dirty="0">
                          <a:effectLst/>
                        </a:rPr>
                        <a:t>child life up to $20,000 </a:t>
                      </a:r>
                      <a:r>
                        <a:rPr lang="en-US" sz="900" b="0" dirty="0">
                          <a:effectLst/>
                        </a:rPr>
                        <a:t>without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dirty="0">
                          <a:effectLst/>
                        </a:rPr>
                        <a:t>Spouse and/or child(ren) coverage cannot be more than the employee’s own voluntary life coverage.</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69167506"/>
                  </a:ext>
                </a:extLst>
              </a:tr>
              <a:tr h="271144">
                <a:tc gridSpan="2">
                  <a:txBody>
                    <a:bodyPr/>
                    <a:lstStyle/>
                    <a:p>
                      <a:pPr marL="305435" marR="0" indent="-228600" algn="l">
                        <a:lnSpc>
                          <a:spcPct val="107000"/>
                        </a:lnSpc>
                        <a:spcBef>
                          <a:spcPts val="0"/>
                        </a:spcBef>
                        <a:spcAft>
                          <a:spcPts val="0"/>
                        </a:spcAft>
                        <a:tabLst>
                          <a:tab pos="305435" algn="l"/>
                        </a:tabLst>
                      </a:pPr>
                      <a:r>
                        <a:rPr lang="en-US" sz="1000" dirty="0">
                          <a:effectLst/>
                        </a:rPr>
                        <a:t>CHANGES PERMITTED DURING OPEN ENROLLMENT: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alpha val="20000"/>
                      </a:srgbClr>
                    </a:solidFill>
                  </a:tcPr>
                </a:tc>
                <a:tc hMerge="1">
                  <a:txBody>
                    <a:bodyPr/>
                    <a:lstStyle/>
                    <a:p>
                      <a:endParaRPr lang="en-US"/>
                    </a:p>
                  </a:txBody>
                  <a:tcPr/>
                </a:tc>
                <a:extLst>
                  <a:ext uri="{0D108BD9-81ED-4DB2-BD59-A6C34878D82A}">
                    <a16:rowId xmlns:a16="http://schemas.microsoft.com/office/drawing/2014/main" val="1746598944"/>
                  </a:ext>
                </a:extLst>
              </a:tr>
              <a:tr h="830139">
                <a:tc>
                  <a:txBody>
                    <a:bodyPr/>
                    <a:lstStyle/>
                    <a:p>
                      <a:pPr marL="0" marR="0" algn="l">
                        <a:lnSpc>
                          <a:spcPct val="107000"/>
                        </a:lnSpc>
                        <a:spcBef>
                          <a:spcPts val="0"/>
                        </a:spcBef>
                        <a:spcAft>
                          <a:spcPts val="0"/>
                        </a:spcAft>
                      </a:pPr>
                      <a:r>
                        <a:rPr lang="en-US" sz="1000" dirty="0">
                          <a:effectLst/>
                        </a:rPr>
                        <a:t>Employee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l">
                        <a:lnSpc>
                          <a:spcPct val="107000"/>
                        </a:lnSpc>
                        <a:spcBef>
                          <a:spcPts val="0"/>
                        </a:spcBef>
                        <a:spcAft>
                          <a:spcPts val="0"/>
                        </a:spcAft>
                        <a:buSzPts val="1000"/>
                        <a:buFont typeface="Symbol" panose="05050102010706020507" pitchFamily="18" charset="2"/>
                        <a:buNone/>
                        <a:tabLst>
                          <a:tab pos="305435" algn="l"/>
                        </a:tabLst>
                      </a:pPr>
                      <a:r>
                        <a:rPr lang="en-US" sz="1000" dirty="0">
                          <a:effectLst/>
                        </a:rPr>
                        <a:t>Employees currently enrolled in Voluntary Life may: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Maintain current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Increase coverage </a:t>
                      </a:r>
                      <a:r>
                        <a:rPr lang="en-US" sz="1000" b="1" dirty="0">
                          <a:effectLst/>
                        </a:rPr>
                        <a:t>by up to $10,000 </a:t>
                      </a:r>
                      <a:r>
                        <a:rPr lang="en-US" sz="1000" dirty="0">
                          <a:effectLst/>
                        </a:rPr>
                        <a:t>during open enrollment without EOI, provided the election amount does not exceed the Guarantee Issue amount $250,000</a:t>
                      </a:r>
                      <a:endParaRPr lang="en-US" sz="1000" b="1" dirty="0">
                        <a:effectLst/>
                      </a:endParaRP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b="0" dirty="0">
                          <a:effectLst/>
                        </a:rPr>
                        <a:t>Decrease coverage or cancel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coverage is $500,000.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13423716"/>
                  </a:ext>
                </a:extLst>
              </a:tr>
              <a:tr h="663999">
                <a:tc>
                  <a:txBody>
                    <a:bodyPr/>
                    <a:lstStyle/>
                    <a:p>
                      <a:pPr marL="0" marR="0" algn="l">
                        <a:lnSpc>
                          <a:spcPct val="107000"/>
                        </a:lnSpc>
                        <a:spcBef>
                          <a:spcPts val="0"/>
                        </a:spcBef>
                        <a:spcAft>
                          <a:spcPts val="0"/>
                        </a:spcAft>
                      </a:pPr>
                      <a:r>
                        <a:rPr lang="en-US" sz="1000" dirty="0">
                          <a:effectLst/>
                        </a:rPr>
                        <a:t>Spouse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tcPr>
                </a:tc>
                <a:tc>
                  <a:txBody>
                    <a:bodyPr/>
                    <a:lstStyle/>
                    <a:p>
                      <a:pPr marL="0" marR="0" lvl="0" indent="0" algn="l">
                        <a:lnSpc>
                          <a:spcPct val="107000"/>
                        </a:lnSpc>
                        <a:spcBef>
                          <a:spcPts val="0"/>
                        </a:spcBef>
                        <a:spcAft>
                          <a:spcPts val="0"/>
                        </a:spcAft>
                        <a:buSzPts val="1000"/>
                        <a:buFont typeface="Symbol" panose="05050102010706020507" pitchFamily="18" charset="2"/>
                        <a:buNone/>
                        <a:tabLst>
                          <a:tab pos="305435" algn="l"/>
                        </a:tabLst>
                      </a:pPr>
                      <a:r>
                        <a:rPr lang="en-US" sz="1000" dirty="0">
                          <a:effectLst/>
                        </a:rPr>
                        <a:t>Spouses currently enrolled in Voluntary Dependent Spouse Life may: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Maintain current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Increase spouse coverage </a:t>
                      </a:r>
                      <a:r>
                        <a:rPr lang="en-US" sz="1000" b="1" dirty="0">
                          <a:effectLst/>
                        </a:rPr>
                        <a:t>with </a:t>
                      </a:r>
                      <a:r>
                        <a:rPr lang="en-US" sz="1000" dirty="0">
                          <a:effectLst/>
                        </a:rPr>
                        <a:t>an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coverage is </a:t>
                      </a:r>
                      <a:r>
                        <a:rPr lang="en-US" sz="1000" b="1" dirty="0">
                          <a:effectLst/>
                        </a:rPr>
                        <a:t>$300,000 with approved EOI but</a:t>
                      </a:r>
                      <a:r>
                        <a:rPr lang="en-US" sz="1000" dirty="0">
                          <a:effectLst/>
                        </a:rPr>
                        <a:t> may not exceed 100% of the employees’ own coverage.</a:t>
                      </a:r>
                    </a:p>
                  </a:txBody>
                  <a:tcPr anchor="ctr">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val="1075037878"/>
                  </a:ext>
                </a:extLst>
              </a:tr>
              <a:tr h="763773">
                <a:tc>
                  <a:txBody>
                    <a:bodyPr/>
                    <a:lstStyle/>
                    <a:p>
                      <a:pPr marL="0" marR="0" algn="l">
                        <a:lnSpc>
                          <a:spcPct val="107000"/>
                        </a:lnSpc>
                        <a:spcBef>
                          <a:spcPts val="0"/>
                        </a:spcBef>
                        <a:spcAft>
                          <a:spcPts val="0"/>
                        </a:spcAft>
                      </a:pPr>
                      <a:r>
                        <a:rPr lang="en-US" sz="1000" dirty="0">
                          <a:effectLst/>
                        </a:rPr>
                        <a:t>Child(ren)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tcPr>
                </a:tc>
                <a:tc>
                  <a:txBody>
                    <a:bodyPr/>
                    <a:lstStyle/>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Can elect up to $20,000 (increments of $5,000)</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is $20,000 (one policy covers all children in the family)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Dependent child(ren) coverage cannot exceed 100% of the employee’s own coverage.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val="4292572045"/>
                  </a:ext>
                </a:extLst>
              </a:tr>
              <a:tr h="830139">
                <a:tc>
                  <a:txBody>
                    <a:bodyPr/>
                    <a:lstStyle/>
                    <a:p>
                      <a:pPr marL="0" marR="0" algn="l">
                        <a:lnSpc>
                          <a:spcPct val="107000"/>
                        </a:lnSpc>
                        <a:spcBef>
                          <a:spcPts val="0"/>
                        </a:spcBef>
                        <a:spcAft>
                          <a:spcPts val="0"/>
                        </a:spcAft>
                      </a:pPr>
                      <a:r>
                        <a:rPr lang="en-US" sz="1000" dirty="0">
                          <a:effectLst/>
                        </a:rPr>
                        <a:t>Evidence of Insurability (EOI)</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b="1" dirty="0">
                          <a:effectLst/>
                        </a:rPr>
                        <a:t>You will be required to submit an EOI if requesting:</a:t>
                      </a:r>
                    </a:p>
                    <a:p>
                      <a:pPr marL="342900" marR="0" lvl="0" indent="-342900" algn="l">
                        <a:lnSpc>
                          <a:spcPct val="107000"/>
                        </a:lnSpc>
                        <a:spcBef>
                          <a:spcPts val="0"/>
                        </a:spcBef>
                        <a:spcAft>
                          <a:spcPts val="0"/>
                        </a:spcAft>
                        <a:buFont typeface="+mj-lt"/>
                        <a:buAutoNum type="arabicPeriod"/>
                      </a:pPr>
                      <a:r>
                        <a:rPr lang="en-US" sz="1000" dirty="0">
                          <a:effectLst/>
                        </a:rPr>
                        <a:t>Employees or spouses who previously declined Voluntary Life coverage must complete EOI and receive underwriting approval before coverage can become effective.</a:t>
                      </a:r>
                    </a:p>
                    <a:p>
                      <a:pPr marL="342900" marR="0" lvl="0" indent="-342900" algn="l">
                        <a:lnSpc>
                          <a:spcPct val="107000"/>
                        </a:lnSpc>
                        <a:spcBef>
                          <a:spcPts val="0"/>
                        </a:spcBef>
                        <a:spcAft>
                          <a:spcPts val="0"/>
                        </a:spcAft>
                        <a:buFont typeface="+mj-lt"/>
                        <a:buAutoNum type="arabicPeriod"/>
                      </a:pPr>
                      <a:r>
                        <a:rPr lang="en-US" sz="1000" dirty="0">
                          <a:effectLst/>
                        </a:rPr>
                        <a:t>If Employee or spouses elect over the Guarantee Issue amount.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23633625"/>
                  </a:ext>
                </a:extLst>
              </a:tr>
            </a:tbl>
          </a:graphicData>
        </a:graphic>
      </p:graphicFrame>
      <p:sp>
        <p:nvSpPr>
          <p:cNvPr id="3" name="Rectangle 2">
            <a:extLst>
              <a:ext uri="{FF2B5EF4-FFF2-40B4-BE49-F238E27FC236}">
                <a16:creationId xmlns:a16="http://schemas.microsoft.com/office/drawing/2014/main" id="{34BB9273-EED4-4DA6-81E7-FE1772C1FB07}"/>
              </a:ext>
            </a:extLst>
          </p:cNvPr>
          <p:cNvSpPr/>
          <p:nvPr/>
        </p:nvSpPr>
        <p:spPr>
          <a:xfrm>
            <a:off x="232611" y="5664029"/>
            <a:ext cx="8526379" cy="477054"/>
          </a:xfrm>
          <a:prstGeom prst="rect">
            <a:avLst/>
          </a:prstGeom>
        </p:spPr>
        <p:txBody>
          <a:bodyPr wrap="square">
            <a:spAutoFit/>
          </a:bodyPr>
          <a:lstStyle/>
          <a:p>
            <a:pPr marL="457200" marR="0" indent="-457200">
              <a:spcBef>
                <a:spcPts val="1000"/>
              </a:spcBef>
            </a:pPr>
            <a:r>
              <a:rPr lang="en-US" sz="900" b="1" dirty="0">
                <a:latin typeface="Calibri" panose="020F0502020204030204" pitchFamily="34" charset="0"/>
                <a:ea typeface="Calibri" panose="020F0502020204030204" pitchFamily="34" charset="0"/>
              </a:rPr>
              <a:t>ENROLLMENT NOTES:</a:t>
            </a:r>
            <a:r>
              <a:rPr lang="en-US" sz="900" dirty="0">
                <a:latin typeface="Calibri" panose="020F0502020204030204" pitchFamily="34" charset="0"/>
                <a:ea typeface="Calibri" panose="020F0502020204030204" pitchFamily="34" charset="0"/>
              </a:rPr>
              <a:t>     </a:t>
            </a:r>
            <a:r>
              <a:rPr lang="en-US" sz="900" b="1" dirty="0">
                <a:latin typeface="Calibri" panose="020F0502020204030204" pitchFamily="34" charset="0"/>
                <a:ea typeface="Calibri" panose="020F0502020204030204" pitchFamily="34" charset="0"/>
              </a:rPr>
              <a:t>Enter the coverage amount</a:t>
            </a:r>
            <a:r>
              <a:rPr lang="en-US" sz="900" dirty="0">
                <a:latin typeface="Calibri" panose="020F0502020204030204" pitchFamily="34" charset="0"/>
                <a:ea typeface="Calibri" panose="020F0502020204030204" pitchFamily="34" charset="0"/>
              </a:rPr>
              <a:t> in ESS – the system will calculate the per pay deduction based on age.  </a:t>
            </a:r>
          </a:p>
          <a:p>
            <a:pPr>
              <a:spcAft>
                <a:spcPts val="600"/>
              </a:spcAft>
            </a:pPr>
            <a:r>
              <a:rPr lang="en-US" sz="900" b="1" dirty="0">
                <a:latin typeface="Calibri" panose="020F0502020204030204" pitchFamily="34" charset="0"/>
                <a:ea typeface="Calibri" panose="020F0502020204030204" pitchFamily="34" charset="0"/>
              </a:rPr>
              <a:t>*EOI</a:t>
            </a:r>
            <a:r>
              <a:rPr lang="en-US" sz="900" dirty="0">
                <a:latin typeface="Calibri" panose="020F0502020204030204" pitchFamily="34" charset="0"/>
                <a:ea typeface="Calibri" panose="020F0502020204030204" pitchFamily="34" charset="0"/>
              </a:rPr>
              <a:t> is the acronym for Evidence of Insurability (a medical information declaration).  </a:t>
            </a:r>
            <a:r>
              <a:rPr lang="en-US" sz="1600"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46871663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4C57BA-F24E-4102-881E-1B93909D7A3D}"/>
              </a:ext>
            </a:extLst>
          </p:cNvPr>
          <p:cNvSpPr>
            <a:spLocks noGrp="1"/>
          </p:cNvSpPr>
          <p:nvPr>
            <p:ph idx="1"/>
          </p:nvPr>
        </p:nvSpPr>
        <p:spPr/>
        <p:txBody>
          <a:bodyPr>
            <a:normAutofit/>
          </a:bodyPr>
          <a:lstStyle/>
          <a:p>
            <a:pPr marL="0" indent="0">
              <a:buNone/>
            </a:pPr>
            <a:r>
              <a:rPr lang="en-US" sz="1600" dirty="0"/>
              <a:t>Clermont County provides you with long-term income protection through Mutual of Omaha Financial in the event you become unable to work due to a non-work-related illness or injury until you have 5 years of OPERS service.  The following highlights details regarding our long-term disability plan.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1600" dirty="0"/>
              <a:t>*Employees with 5 or more years of service may qualify for a similar benefit through the Ohio Public Employees Retirement System</a:t>
            </a:r>
          </a:p>
          <a:p>
            <a:endParaRPr lang="en-US" dirty="0"/>
          </a:p>
        </p:txBody>
      </p:sp>
      <p:sp>
        <p:nvSpPr>
          <p:cNvPr id="9" name="Title 8">
            <a:extLst>
              <a:ext uri="{FF2B5EF4-FFF2-40B4-BE49-F238E27FC236}">
                <a16:creationId xmlns:a16="http://schemas.microsoft.com/office/drawing/2014/main" id="{3660827D-529A-C869-BEC4-605E757BCE53}"/>
              </a:ext>
            </a:extLst>
          </p:cNvPr>
          <p:cNvSpPr>
            <a:spLocks noGrp="1"/>
          </p:cNvSpPr>
          <p:nvPr>
            <p:ph type="title"/>
          </p:nvPr>
        </p:nvSpPr>
        <p:spPr/>
        <p:txBody>
          <a:bodyPr>
            <a:normAutofit fontScale="90000"/>
          </a:bodyPr>
          <a:lstStyle/>
          <a:p>
            <a:r>
              <a:rPr lang="en-US"/>
              <a:t>Long Term Disability </a:t>
            </a:r>
          </a:p>
        </p:txBody>
      </p:sp>
      <p:graphicFrame>
        <p:nvGraphicFramePr>
          <p:cNvPr id="2" name="LTD_Table">
            <a:extLst>
              <a:ext uri="{FF2B5EF4-FFF2-40B4-BE49-F238E27FC236}">
                <a16:creationId xmlns:a16="http://schemas.microsoft.com/office/drawing/2014/main" id="{FC4F0469-2970-499C-BFF9-E75810A88717}"/>
              </a:ext>
            </a:extLst>
          </p:cNvPr>
          <p:cNvGraphicFramePr>
            <a:graphicFrameLocks noGrp="1"/>
          </p:cNvGraphicFramePr>
          <p:nvPr>
            <p:extLst>
              <p:ext uri="{D42A27DB-BD31-4B8C-83A1-F6EECF244321}">
                <p14:modId xmlns:p14="http://schemas.microsoft.com/office/powerpoint/2010/main" val="1349207292"/>
              </p:ext>
            </p:extLst>
          </p:nvPr>
        </p:nvGraphicFramePr>
        <p:xfrm>
          <a:off x="728472" y="2316480"/>
          <a:ext cx="7805928" cy="2280920"/>
        </p:xfrm>
        <a:graphic>
          <a:graphicData uri="http://schemas.openxmlformats.org/drawingml/2006/table">
            <a:tbl>
              <a:tblPr firstRow="1" bandRow="1">
                <a:tableStyleId>{69012ECD-51FC-41F1-AA8D-1B2483CD663E}</a:tableStyleId>
              </a:tblPr>
              <a:tblGrid>
                <a:gridCol w="3902964">
                  <a:extLst>
                    <a:ext uri="{9D8B030D-6E8A-4147-A177-3AD203B41FA5}">
                      <a16:colId xmlns:a16="http://schemas.microsoft.com/office/drawing/2014/main" val="130929858"/>
                    </a:ext>
                  </a:extLst>
                </a:gridCol>
                <a:gridCol w="3902964">
                  <a:extLst>
                    <a:ext uri="{9D8B030D-6E8A-4147-A177-3AD203B41FA5}">
                      <a16:colId xmlns:a16="http://schemas.microsoft.com/office/drawing/2014/main" val="20001"/>
                    </a:ext>
                  </a:extLst>
                </a:gridCol>
              </a:tblGrid>
              <a:tr h="370840">
                <a:tc>
                  <a:txBody>
                    <a:bodyPr/>
                    <a:lstStyle/>
                    <a:p>
                      <a:endParaRPr lang="en-US" sz="1200" dirty="0">
                        <a:latin typeface="Century Gothic" panose="020B0502020202020204" pitchFamily="34" charset="0"/>
                      </a:endParaRPr>
                    </a:p>
                  </a:txBody>
                  <a:tcPr>
                    <a:solidFill>
                      <a:srgbClr val="00B050"/>
                    </a:solidFill>
                  </a:tcPr>
                </a:tc>
                <a:tc>
                  <a:txBody>
                    <a:bodyPr/>
                    <a:lstStyle/>
                    <a:p>
                      <a:r>
                        <a:rPr lang="en-US" sz="1200" dirty="0">
                          <a:latin typeface="Century Gothic" panose="020B0502020202020204" pitchFamily="34" charset="0"/>
                        </a:rPr>
                        <a:t>Mutual of Omaha Long-Term Disability (LTD)</a:t>
                      </a:r>
                    </a:p>
                  </a:txBody>
                  <a:tcPr>
                    <a:solidFill>
                      <a:srgbClr val="00B050"/>
                    </a:solidFill>
                  </a:tcPr>
                </a:tc>
                <a:extLst>
                  <a:ext uri="{0D108BD9-81ED-4DB2-BD59-A6C34878D82A}">
                    <a16:rowId xmlns:a16="http://schemas.microsoft.com/office/drawing/2014/main" val="4050086357"/>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Elimination Period</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a:t>180 days</a:t>
                      </a:r>
                    </a:p>
                  </a:txBody>
                  <a:tcPr anchor="ctr"/>
                </a:tc>
                <a:extLst>
                  <a:ext uri="{0D108BD9-81ED-4DB2-BD59-A6C34878D82A}">
                    <a16:rowId xmlns:a16="http://schemas.microsoft.com/office/drawing/2014/main" val="4089151137"/>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LTD Benefit</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60% up to a monthly maximum of $5,000</a:t>
                      </a:r>
                    </a:p>
                  </a:txBody>
                  <a:tcPr anchor="ctr"/>
                </a:tc>
                <a:extLst>
                  <a:ext uri="{0D108BD9-81ED-4DB2-BD59-A6C34878D82A}">
                    <a16:rowId xmlns:a16="http://schemas.microsoft.com/office/drawing/2014/main" val="1751641484"/>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Definition of Disability</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3 years own occupation</a:t>
                      </a:r>
                    </a:p>
                  </a:txBody>
                  <a:tcPr anchor="ctr"/>
                </a:tc>
                <a:extLst>
                  <a:ext uri="{0D108BD9-81ED-4DB2-BD59-A6C34878D82A}">
                    <a16:rowId xmlns:a16="http://schemas.microsoft.com/office/drawing/2014/main" val="1136887650"/>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Maximum Disability</a:t>
                      </a:r>
                      <a:r>
                        <a:rPr lang="en-US" sz="1400" b="1" baseline="0"/>
                        <a:t> Period</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Social Security normal retirement age.</a:t>
                      </a:r>
                    </a:p>
                  </a:txBody>
                  <a:tcPr anchor="ctr"/>
                </a:tc>
                <a:extLst>
                  <a:ext uri="{0D108BD9-81ED-4DB2-BD59-A6C34878D82A}">
                    <a16:rowId xmlns:a16="http://schemas.microsoft.com/office/drawing/2014/main" val="4116236684"/>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Pre-Existing Condition Limitations</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12 months for conditions treated within the 12 months prior to effective date of coverage</a:t>
                      </a:r>
                    </a:p>
                  </a:txBody>
                  <a:tcPr anchor="ctr"/>
                </a:tc>
                <a:extLst>
                  <a:ext uri="{0D108BD9-81ED-4DB2-BD59-A6C34878D82A}">
                    <a16:rowId xmlns:a16="http://schemas.microsoft.com/office/drawing/2014/main" val="3321904623"/>
                  </a:ext>
                </a:extLst>
              </a:tr>
            </a:tbl>
          </a:graphicData>
        </a:graphic>
      </p:graphicFrame>
    </p:spTree>
    <p:extLst>
      <p:ext uri="{BB962C8B-B14F-4D97-AF65-F5344CB8AC3E}">
        <p14:creationId xmlns:p14="http://schemas.microsoft.com/office/powerpoint/2010/main" val="186291344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69AC1-9634-6C6B-3333-2BE984485D0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79A3BF3-6A75-CAA8-05BA-0F6382B2128A}"/>
              </a:ext>
            </a:extLst>
          </p:cNvPr>
          <p:cNvPicPr>
            <a:picLocks noGrp="1" noChangeAspect="1"/>
          </p:cNvPicPr>
          <p:nvPr>
            <p:ph idx="1"/>
          </p:nvPr>
        </p:nvPicPr>
        <p:blipFill>
          <a:blip r:embed="rId3"/>
          <a:stretch>
            <a:fillRect/>
          </a:stretch>
        </p:blipFill>
        <p:spPr>
          <a:xfrm>
            <a:off x="69829" y="830948"/>
            <a:ext cx="9020821" cy="3969652"/>
          </a:xfrm>
          <a:prstGeom prst="rect">
            <a:avLst/>
          </a:prstGeom>
        </p:spPr>
      </p:pic>
      <p:sp>
        <p:nvSpPr>
          <p:cNvPr id="9" name="Title 8">
            <a:extLst>
              <a:ext uri="{FF2B5EF4-FFF2-40B4-BE49-F238E27FC236}">
                <a16:creationId xmlns:a16="http://schemas.microsoft.com/office/drawing/2014/main" id="{8A7C0C55-A635-FF55-5E4D-76677A41E551}"/>
              </a:ext>
            </a:extLst>
          </p:cNvPr>
          <p:cNvSpPr>
            <a:spLocks noGrp="1"/>
          </p:cNvSpPr>
          <p:nvPr>
            <p:ph type="title"/>
          </p:nvPr>
        </p:nvSpPr>
        <p:spPr>
          <a:xfrm>
            <a:off x="76200" y="0"/>
            <a:ext cx="9067800" cy="685800"/>
          </a:xfrm>
        </p:spPr>
        <p:txBody>
          <a:bodyPr>
            <a:normAutofit/>
          </a:bodyPr>
          <a:lstStyle/>
          <a:p>
            <a:r>
              <a:rPr lang="en-US" sz="3600" dirty="0"/>
              <a:t>Mutual Solutions Hearing Discount Program</a:t>
            </a:r>
          </a:p>
        </p:txBody>
      </p:sp>
      <p:pic>
        <p:nvPicPr>
          <p:cNvPr id="7" name="Picture 6">
            <a:extLst>
              <a:ext uri="{FF2B5EF4-FFF2-40B4-BE49-F238E27FC236}">
                <a16:creationId xmlns:a16="http://schemas.microsoft.com/office/drawing/2014/main" id="{3CBF7280-3498-A66B-D4CB-30AEAD0A850A}"/>
              </a:ext>
            </a:extLst>
          </p:cNvPr>
          <p:cNvPicPr>
            <a:picLocks noChangeAspect="1"/>
          </p:cNvPicPr>
          <p:nvPr/>
        </p:nvPicPr>
        <p:blipFill>
          <a:blip r:embed="rId4"/>
          <a:stretch>
            <a:fillRect/>
          </a:stretch>
        </p:blipFill>
        <p:spPr>
          <a:xfrm>
            <a:off x="4572000" y="5029200"/>
            <a:ext cx="4153480" cy="809738"/>
          </a:xfrm>
          <a:prstGeom prst="rect">
            <a:avLst/>
          </a:prstGeom>
        </p:spPr>
      </p:pic>
    </p:spTree>
    <p:extLst>
      <p:ext uri="{BB962C8B-B14F-4D97-AF65-F5344CB8AC3E}">
        <p14:creationId xmlns:p14="http://schemas.microsoft.com/office/powerpoint/2010/main" val="388978550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fontScale="90000"/>
          </a:bodyPr>
          <a:lstStyle/>
          <a:p>
            <a:r>
              <a:rPr lang="en-US" dirty="0"/>
              <a:t>Supplemental plans</a:t>
            </a:r>
            <a:br>
              <a:rPr lang="en-US" dirty="0"/>
            </a:br>
            <a:br>
              <a:rPr lang="en-US" dirty="0"/>
            </a:br>
            <a:endParaRPr lang="en-US" dirty="0"/>
          </a:p>
        </p:txBody>
      </p:sp>
      <p:pic>
        <p:nvPicPr>
          <p:cNvPr id="2" name="Picture 1">
            <a:extLst>
              <a:ext uri="{FF2B5EF4-FFF2-40B4-BE49-F238E27FC236}">
                <a16:creationId xmlns:a16="http://schemas.microsoft.com/office/drawing/2014/main" id="{9D156BD7-7854-98D9-646F-C9A06AC93D41}"/>
              </a:ext>
            </a:extLst>
          </p:cNvPr>
          <p:cNvPicPr>
            <a:picLocks noChangeAspect="1"/>
          </p:cNvPicPr>
          <p:nvPr/>
        </p:nvPicPr>
        <p:blipFill>
          <a:blip r:embed="rId3"/>
          <a:stretch>
            <a:fillRect/>
          </a:stretch>
        </p:blipFill>
        <p:spPr>
          <a:xfrm>
            <a:off x="516802" y="990599"/>
            <a:ext cx="1921598" cy="1341707"/>
          </a:xfrm>
          <a:prstGeom prst="rect">
            <a:avLst/>
          </a:prstGeom>
        </p:spPr>
      </p:pic>
    </p:spTree>
    <p:extLst>
      <p:ext uri="{BB962C8B-B14F-4D97-AF65-F5344CB8AC3E}">
        <p14:creationId xmlns:p14="http://schemas.microsoft.com/office/powerpoint/2010/main" val="285392002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dirty="0">
                <a:solidFill>
                  <a:srgbClr val="22537C"/>
                </a:solidFill>
              </a:rPr>
              <a:t>Supplemental Plans</a:t>
            </a:r>
            <a:endParaRPr lang="en-US" sz="1800" dirty="0">
              <a:solidFill>
                <a:srgbClr val="22537C"/>
              </a:solidFill>
            </a:endParaRPr>
          </a:p>
        </p:txBody>
      </p:sp>
      <p:sp>
        <p:nvSpPr>
          <p:cNvPr id="3" name="Content Placeholder 2">
            <a:extLst>
              <a:ext uri="{FF2B5EF4-FFF2-40B4-BE49-F238E27FC236}">
                <a16:creationId xmlns:a16="http://schemas.microsoft.com/office/drawing/2014/main" id="{718AA56F-7452-45F2-B778-9FDB18087A4D}"/>
              </a:ext>
            </a:extLst>
          </p:cNvPr>
          <p:cNvSpPr>
            <a:spLocks noGrp="1"/>
          </p:cNvSpPr>
          <p:nvPr>
            <p:ph idx="1"/>
          </p:nvPr>
        </p:nvSpPr>
        <p:spPr>
          <a:xfrm>
            <a:off x="360727" y="1415642"/>
            <a:ext cx="8783273" cy="4572000"/>
          </a:xfrm>
        </p:spPr>
        <p:txBody>
          <a:bodyPr>
            <a:normAutofit fontScale="92500" lnSpcReduction="20000"/>
          </a:bodyPr>
          <a:lstStyle/>
          <a:p>
            <a:pPr marL="0" indent="0">
              <a:buNone/>
            </a:pPr>
            <a:r>
              <a:rPr lang="en-US" sz="2000" dirty="0"/>
              <a:t>Clermont County also offers a wide selection of supplemental plans.  Supplemental plans are available for full-time and also part-time employees who are regularly scheduled to work 20 hours or more per week. </a:t>
            </a:r>
          </a:p>
          <a:p>
            <a:endParaRPr lang="en-US" sz="2000" dirty="0"/>
          </a:p>
          <a:p>
            <a:r>
              <a:rPr lang="en-US" sz="2000" dirty="0"/>
              <a:t>The Standard Cancer Coverage</a:t>
            </a:r>
          </a:p>
          <a:p>
            <a:r>
              <a:rPr lang="en-US" dirty="0"/>
              <a:t>The Standard</a:t>
            </a:r>
            <a:r>
              <a:rPr lang="en-US" sz="2000" dirty="0"/>
              <a:t> Critical Illness</a:t>
            </a:r>
          </a:p>
          <a:p>
            <a:r>
              <a:rPr lang="en-US" dirty="0"/>
              <a:t>The Standard</a:t>
            </a:r>
            <a:r>
              <a:rPr lang="en-US" sz="2000" dirty="0"/>
              <a:t> Accident Insurance</a:t>
            </a:r>
          </a:p>
          <a:p>
            <a:r>
              <a:rPr lang="en-US" dirty="0"/>
              <a:t>The Standard </a:t>
            </a:r>
            <a:r>
              <a:rPr lang="en-US" sz="2000" dirty="0"/>
              <a:t>Universal Life Insurance</a:t>
            </a:r>
          </a:p>
          <a:p>
            <a:r>
              <a:rPr lang="en-US" sz="2000" dirty="0"/>
              <a:t>Trustmark Voluntary STD (Short-term Disability) Insurance</a:t>
            </a:r>
          </a:p>
          <a:p>
            <a:r>
              <a:rPr lang="en-US" sz="2000" dirty="0"/>
              <a:t>Trustmark Voluntary LTD (Long-term Disability) Insurance</a:t>
            </a:r>
          </a:p>
          <a:p>
            <a:endParaRPr lang="en-US" sz="2000" dirty="0"/>
          </a:p>
          <a:p>
            <a:pPr marL="0" indent="0">
              <a:buNone/>
            </a:pPr>
            <a:endParaRPr lang="en-US" sz="2000" dirty="0"/>
          </a:p>
          <a:p>
            <a:endParaRPr lang="en-US" sz="2000" dirty="0"/>
          </a:p>
          <a:p>
            <a:endParaRPr lang="en-US" sz="2000" dirty="0"/>
          </a:p>
          <a:p>
            <a:pPr marL="0" indent="0">
              <a:buNone/>
            </a:pPr>
            <a:r>
              <a:rPr lang="en-US" sz="2000" dirty="0"/>
              <a:t>For Additional Information and rates, call Star Robbins Company: 800-486-7721</a:t>
            </a:r>
          </a:p>
        </p:txBody>
      </p:sp>
      <p:sp>
        <p:nvSpPr>
          <p:cNvPr id="4" name="TextBox 3">
            <a:extLst>
              <a:ext uri="{FF2B5EF4-FFF2-40B4-BE49-F238E27FC236}">
                <a16:creationId xmlns:a16="http://schemas.microsoft.com/office/drawing/2014/main" id="{84681202-656C-19CD-E3E9-06497C8FBAE8}"/>
              </a:ext>
            </a:extLst>
          </p:cNvPr>
          <p:cNvSpPr txBox="1"/>
          <p:nvPr/>
        </p:nvSpPr>
        <p:spPr>
          <a:xfrm>
            <a:off x="2286000" y="4349695"/>
            <a:ext cx="4052452" cy="923330"/>
          </a:xfrm>
          <a:prstGeom prst="rect">
            <a:avLst/>
          </a:prstGeom>
          <a:noFill/>
          <a:ln w="12700">
            <a:solidFill>
              <a:srgbClr val="FF0000"/>
            </a:solidFill>
          </a:ln>
        </p:spPr>
        <p:txBody>
          <a:bodyPr wrap="square" rtlCol="0">
            <a:spAutoFit/>
          </a:bodyPr>
          <a:lstStyle/>
          <a:p>
            <a:pPr algn="ctr"/>
            <a:r>
              <a:rPr lang="en-US" b="1" i="1" dirty="0">
                <a:solidFill>
                  <a:srgbClr val="FF0000"/>
                </a:solidFill>
              </a:rPr>
              <a:t>Open Enrollment for these supplemental coverages will take place in May 2027 and is effective June 1, 2027.</a:t>
            </a:r>
          </a:p>
        </p:txBody>
      </p:sp>
    </p:spTree>
    <p:extLst>
      <p:ext uri="{BB962C8B-B14F-4D97-AF65-F5344CB8AC3E}">
        <p14:creationId xmlns:p14="http://schemas.microsoft.com/office/powerpoint/2010/main" val="17975270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lstStyle/>
          <a:p>
            <a:r>
              <a:rPr lang="en-US" dirty="0"/>
              <a:t>Resources</a:t>
            </a:r>
          </a:p>
        </p:txBody>
      </p:sp>
      <p:pic>
        <p:nvPicPr>
          <p:cNvPr id="2050" name="Picture 2" descr="USI">
            <a:extLst>
              <a:ext uri="{FF2B5EF4-FFF2-40B4-BE49-F238E27FC236}">
                <a16:creationId xmlns:a16="http://schemas.microsoft.com/office/drawing/2014/main" id="{A1725881-C210-3D30-5433-602FC72B9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95400"/>
            <a:ext cx="1676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3E7933B-061C-1830-C9D1-DDF302CFA32B}"/>
              </a:ext>
            </a:extLst>
          </p:cNvPr>
          <p:cNvPicPr>
            <a:picLocks noChangeAspect="1"/>
          </p:cNvPicPr>
          <p:nvPr/>
        </p:nvPicPr>
        <p:blipFill>
          <a:blip r:embed="rId4"/>
          <a:stretch>
            <a:fillRect/>
          </a:stretch>
        </p:blipFill>
        <p:spPr>
          <a:xfrm>
            <a:off x="5181600" y="1274975"/>
            <a:ext cx="2597121" cy="1066892"/>
          </a:xfrm>
          <a:prstGeom prst="rect">
            <a:avLst/>
          </a:prstGeom>
        </p:spPr>
      </p:pic>
    </p:spTree>
    <p:extLst>
      <p:ext uri="{BB962C8B-B14F-4D97-AF65-F5344CB8AC3E}">
        <p14:creationId xmlns:p14="http://schemas.microsoft.com/office/powerpoint/2010/main" val="124214079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E7A0F6-1B18-BF48-82D5-2C44C735250E}"/>
              </a:ext>
            </a:extLst>
          </p:cNvPr>
          <p:cNvSpPr>
            <a:spLocks noGrp="1"/>
          </p:cNvSpPr>
          <p:nvPr>
            <p:ph type="sldNum" sz="quarter" idx="11"/>
          </p:nvPr>
        </p:nvSpPr>
        <p:spPr>
          <a:xfrm>
            <a:off x="1378745" y="5074444"/>
            <a:ext cx="208360" cy="86562"/>
          </a:xfrm>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defTabSz="342900" eaLnBrk="0" fontAlgn="base" hangingPunct="0">
              <a:spcBef>
                <a:spcPct val="0"/>
              </a:spcBef>
              <a:spcAft>
                <a:spcPct val="0"/>
              </a:spcAft>
              <a:defRPr>
                <a:solidFill>
                  <a:schemeClr val="tx1"/>
                </a:solidFill>
                <a:latin typeface="Arial" panose="020B0604020202020204" pitchFamily="34" charset="0"/>
              </a:defRPr>
            </a:lvl6pPr>
            <a:lvl7pPr marL="2228850" indent="-171450" defTabSz="342900" eaLnBrk="0" fontAlgn="base" hangingPunct="0">
              <a:spcBef>
                <a:spcPct val="0"/>
              </a:spcBef>
              <a:spcAft>
                <a:spcPct val="0"/>
              </a:spcAft>
              <a:defRPr>
                <a:solidFill>
                  <a:schemeClr val="tx1"/>
                </a:solidFill>
                <a:latin typeface="Arial" panose="020B0604020202020204" pitchFamily="34" charset="0"/>
              </a:defRPr>
            </a:lvl7pPr>
            <a:lvl8pPr marL="2571750" indent="-171450" defTabSz="342900" eaLnBrk="0" fontAlgn="base" hangingPunct="0">
              <a:spcBef>
                <a:spcPct val="0"/>
              </a:spcBef>
              <a:spcAft>
                <a:spcPct val="0"/>
              </a:spcAft>
              <a:defRPr>
                <a:solidFill>
                  <a:schemeClr val="tx1"/>
                </a:solidFill>
                <a:latin typeface="Arial" panose="020B0604020202020204" pitchFamily="34" charset="0"/>
              </a:defRPr>
            </a:lvl8pPr>
            <a:lvl9pPr marL="2914650" indent="-171450" defTabSz="3429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fld id="{6631AB72-5CDB-4CDB-A620-CE5D0037423A}" type="slidenum">
              <a:rPr lang="en-US" altLang="en-US" sz="563">
                <a:solidFill>
                  <a:srgbClr val="BFBFBF"/>
                </a:solidFill>
                <a:cs typeface="Arial"/>
              </a:rPr>
              <a:pPr defTabSz="685800">
                <a:defRPr/>
              </a:pPr>
              <a:t>36</a:t>
            </a:fld>
            <a:endParaRPr lang="en-US" altLang="en-US" sz="563" dirty="0">
              <a:solidFill>
                <a:srgbClr val="BFBFBF"/>
              </a:solidFill>
              <a:cs typeface="Arial"/>
            </a:endParaRPr>
          </a:p>
        </p:txBody>
      </p:sp>
      <p:sp>
        <p:nvSpPr>
          <p:cNvPr id="7" name="object 17">
            <a:extLst>
              <a:ext uri="{FF2B5EF4-FFF2-40B4-BE49-F238E27FC236}">
                <a16:creationId xmlns:a16="http://schemas.microsoft.com/office/drawing/2014/main" id="{B38E2D6F-BF5F-4AE7-8E7D-48FDC1B69F5E}"/>
              </a:ext>
            </a:extLst>
          </p:cNvPr>
          <p:cNvSpPr txBox="1"/>
          <p:nvPr/>
        </p:nvSpPr>
        <p:spPr>
          <a:xfrm>
            <a:off x="691802" y="980891"/>
            <a:ext cx="5880449" cy="600164"/>
          </a:xfrm>
          <a:prstGeom prst="rect">
            <a:avLst/>
          </a:prstGeom>
        </p:spPr>
        <p:txBody>
          <a:bodyPr vert="horz" wrap="square" lIns="0" tIns="0" rIns="0" bIns="0" rtlCol="0">
            <a:spAutoFit/>
          </a:bodyPr>
          <a:lstStyle/>
          <a:p>
            <a:pPr marL="7144" defTabSz="514350">
              <a:defRPr/>
            </a:pPr>
            <a:r>
              <a:rPr lang="en-US" sz="2100" b="1" spc="-65" dirty="0">
                <a:solidFill>
                  <a:srgbClr val="FFFFFF"/>
                </a:solidFill>
                <a:latin typeface="Franklin Gothic Medium" panose="020B0603020102020204" pitchFamily="34" charset="0"/>
                <a:cs typeface="Arial" panose="020B0604020202020204" pitchFamily="34" charset="0"/>
              </a:rPr>
              <a:t>If </a:t>
            </a:r>
            <a:r>
              <a:rPr lang="en-US" sz="2100" b="1" spc="-65" dirty="0">
                <a:solidFill>
                  <a:schemeClr val="accent1"/>
                </a:solidFill>
                <a:latin typeface="Franklin Gothic Medium" panose="020B0603020102020204" pitchFamily="34" charset="0"/>
                <a:cs typeface="Arial" panose="020B0604020202020204" pitchFamily="34" charset="0"/>
              </a:rPr>
              <a:t>If you haven’t done so already…Register Today!</a:t>
            </a:r>
            <a:r>
              <a:rPr lang="en-US" b="1" spc="-65" dirty="0">
                <a:solidFill>
                  <a:srgbClr val="FFFFFF"/>
                </a:solidFill>
                <a:latin typeface="Arial" panose="020B0604020202020204" pitchFamily="34" charset="0"/>
                <a:cs typeface="Arial" panose="020B0604020202020204" pitchFamily="34" charset="0"/>
              </a:rPr>
              <a:t>you haven’t done so already…Register Today!</a:t>
            </a:r>
            <a:endParaRPr b="1" dirty="0">
              <a:solidFill>
                <a:prstClr val="black"/>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5BE13CA-2771-430E-80E7-204BF01D1F04}"/>
              </a:ext>
            </a:extLst>
          </p:cNvPr>
          <p:cNvSpPr txBox="1"/>
          <p:nvPr/>
        </p:nvSpPr>
        <p:spPr>
          <a:xfrm>
            <a:off x="1200150" y="4057955"/>
            <a:ext cx="3257550" cy="1105367"/>
          </a:xfrm>
          <a:prstGeom prst="rect">
            <a:avLst/>
          </a:prstGeom>
          <a:solidFill>
            <a:schemeClr val="bg1">
              <a:lumMod val="95000"/>
            </a:schemeClr>
          </a:solidFill>
          <a:ln>
            <a:solidFill>
              <a:schemeClr val="bg1">
                <a:lumMod val="50000"/>
              </a:schemeClr>
            </a:solidFill>
          </a:ln>
        </p:spPr>
        <p:txBody>
          <a:bodyPr wrap="square" numCol="1" rtlCol="0">
            <a:spAutoFit/>
          </a:bodyPr>
          <a:lstStyle/>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Got to Anthem.com/register</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Provide the information requested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Create a username and password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Set your email preferences</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Follow the prompts to complete your registration</a:t>
            </a:r>
          </a:p>
        </p:txBody>
      </p:sp>
      <p:sp>
        <p:nvSpPr>
          <p:cNvPr id="11" name="TextBox 10">
            <a:extLst>
              <a:ext uri="{FF2B5EF4-FFF2-40B4-BE49-F238E27FC236}">
                <a16:creationId xmlns:a16="http://schemas.microsoft.com/office/drawing/2014/main" id="{70EDD05D-F328-4B9B-8381-C402324A3F36}"/>
              </a:ext>
            </a:extLst>
          </p:cNvPr>
          <p:cNvSpPr txBox="1"/>
          <p:nvPr/>
        </p:nvSpPr>
        <p:spPr>
          <a:xfrm>
            <a:off x="4572000" y="4057955"/>
            <a:ext cx="3371850" cy="1313116"/>
          </a:xfrm>
          <a:prstGeom prst="rect">
            <a:avLst/>
          </a:prstGeom>
          <a:solidFill>
            <a:schemeClr val="bg1">
              <a:lumMod val="95000"/>
            </a:schemeClr>
          </a:solidFill>
          <a:ln>
            <a:solidFill>
              <a:schemeClr val="bg1">
                <a:lumMod val="50000"/>
              </a:schemeClr>
            </a:solidFill>
          </a:ln>
        </p:spPr>
        <p:txBody>
          <a:bodyPr wrap="square" numCol="1" rtlCol="0">
            <a:spAutoFit/>
          </a:bodyPr>
          <a:lstStyle/>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Download the free Sydney mobile app and Select </a:t>
            </a:r>
            <a:r>
              <a:rPr lang="en-US" sz="900" i="1" dirty="0">
                <a:solidFill>
                  <a:srgbClr val="1F497D"/>
                </a:solidFill>
                <a:latin typeface="Arial" panose="020B0604020202020204" pitchFamily="34" charset="0"/>
                <a:cs typeface="Arial" panose="020B0604020202020204" pitchFamily="34" charset="0"/>
              </a:rPr>
              <a:t>Register</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Confirm your identity</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Create a username and password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Confirm your email preferences</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Follow the prompts to complete your registration</a:t>
            </a:r>
          </a:p>
        </p:txBody>
      </p:sp>
      <p:pic>
        <p:nvPicPr>
          <p:cNvPr id="5" name="Picture 4">
            <a:extLst>
              <a:ext uri="{FF2B5EF4-FFF2-40B4-BE49-F238E27FC236}">
                <a16:creationId xmlns:a16="http://schemas.microsoft.com/office/drawing/2014/main" id="{BC912260-F2A5-4611-B8F2-E44D49F9B88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482924" y="1798840"/>
            <a:ext cx="2302429" cy="1412743"/>
          </a:xfrm>
          <a:prstGeom prst="rect">
            <a:avLst/>
          </a:prstGeom>
        </p:spPr>
      </p:pic>
      <p:pic>
        <p:nvPicPr>
          <p:cNvPr id="13" name="object 13">
            <a:extLst>
              <a:ext uri="{FF2B5EF4-FFF2-40B4-BE49-F238E27FC236}">
                <a16:creationId xmlns:a16="http://schemas.microsoft.com/office/drawing/2014/main" id="{9C0FB055-8A91-4A4E-AA10-AA0752E46743}"/>
              </a:ext>
            </a:extLst>
          </p:cNvPr>
          <p:cNvPicPr/>
          <p:nvPr/>
        </p:nvPicPr>
        <p:blipFill>
          <a:blip r:embed="rId5" cstate="print"/>
          <a:stretch>
            <a:fillRect/>
          </a:stretch>
        </p:blipFill>
        <p:spPr>
          <a:xfrm>
            <a:off x="5241218" y="1596785"/>
            <a:ext cx="958347" cy="1663573"/>
          </a:xfrm>
          <a:prstGeom prst="rect">
            <a:avLst/>
          </a:prstGeom>
        </p:spPr>
      </p:pic>
      <p:pic>
        <p:nvPicPr>
          <p:cNvPr id="14" name="Picture 13">
            <a:extLst>
              <a:ext uri="{FF2B5EF4-FFF2-40B4-BE49-F238E27FC236}">
                <a16:creationId xmlns:a16="http://schemas.microsoft.com/office/drawing/2014/main" id="{69B50451-3BD4-4F86-B523-9495027D1CBF}"/>
              </a:ext>
            </a:extLst>
          </p:cNvPr>
          <p:cNvPicPr>
            <a:picLocks noChangeAspect="1"/>
          </p:cNvPicPr>
          <p:nvPr/>
        </p:nvPicPr>
        <p:blipFill>
          <a:blip r:embed="rId6"/>
          <a:stretch>
            <a:fillRect/>
          </a:stretch>
        </p:blipFill>
        <p:spPr>
          <a:xfrm>
            <a:off x="6377616" y="2466070"/>
            <a:ext cx="1618391" cy="482153"/>
          </a:xfrm>
          <a:prstGeom prst="rect">
            <a:avLst/>
          </a:prstGeom>
        </p:spPr>
      </p:pic>
      <p:sp>
        <p:nvSpPr>
          <p:cNvPr id="6" name="Rectangle 5">
            <a:extLst>
              <a:ext uri="{FF2B5EF4-FFF2-40B4-BE49-F238E27FC236}">
                <a16:creationId xmlns:a16="http://schemas.microsoft.com/office/drawing/2014/main" id="{76D6D8B2-C88D-4EBA-A3F0-F5F6321C3E4C}"/>
              </a:ext>
            </a:extLst>
          </p:cNvPr>
          <p:cNvSpPr/>
          <p:nvPr/>
        </p:nvSpPr>
        <p:spPr>
          <a:xfrm>
            <a:off x="2857500" y="3186626"/>
            <a:ext cx="3429000" cy="300082"/>
          </a:xfrm>
          <a:prstGeom prst="rect">
            <a:avLst/>
          </a:prstGeom>
        </p:spPr>
        <p:txBody>
          <a:bodyPr>
            <a:spAutoFit/>
          </a:bodyPr>
          <a:lstStyle/>
          <a:p>
            <a:pPr defTabSz="685800">
              <a:defRPr/>
            </a:pPr>
            <a:endParaRPr lang="en-US" sz="1350" dirty="0">
              <a:solidFill>
                <a:prstClr val="black"/>
              </a:solidFill>
              <a:latin typeface="Calibri"/>
            </a:endParaRPr>
          </a:p>
        </p:txBody>
      </p:sp>
      <p:sp>
        <p:nvSpPr>
          <p:cNvPr id="16" name="TextBox 15">
            <a:extLst>
              <a:ext uri="{FF2B5EF4-FFF2-40B4-BE49-F238E27FC236}">
                <a16:creationId xmlns:a16="http://schemas.microsoft.com/office/drawing/2014/main" id="{C8100B4B-498C-4037-A61A-AA5F274F6362}"/>
              </a:ext>
            </a:extLst>
          </p:cNvPr>
          <p:cNvSpPr txBox="1"/>
          <p:nvPr/>
        </p:nvSpPr>
        <p:spPr>
          <a:xfrm>
            <a:off x="1200151" y="5612853"/>
            <a:ext cx="5880449" cy="415498"/>
          </a:xfrm>
          <a:prstGeom prst="rect">
            <a:avLst/>
          </a:prstGeom>
          <a:solidFill>
            <a:schemeClr val="accent1">
              <a:lumMod val="20000"/>
              <a:lumOff val="80000"/>
            </a:schemeClr>
          </a:solidFill>
          <a:ln>
            <a:solidFill>
              <a:schemeClr val="accent1">
                <a:lumMod val="60000"/>
                <a:lumOff val="40000"/>
              </a:schemeClr>
            </a:solidFill>
          </a:ln>
        </p:spPr>
        <p:txBody>
          <a:bodyPr wrap="square" numCol="1" rtlCol="0">
            <a:spAutoFit/>
          </a:bodyPr>
          <a:lstStyle/>
          <a:p>
            <a:pPr defTabSz="685800">
              <a:defRPr/>
            </a:pPr>
            <a:r>
              <a:rPr lang="en-US" sz="1050" b="1" dirty="0">
                <a:solidFill>
                  <a:srgbClr val="1F497D"/>
                </a:solidFill>
                <a:latin typeface="Arial" panose="020B0604020202020204" pitchFamily="34" charset="0"/>
                <a:cs typeface="Arial" panose="020B0604020202020204" pitchFamily="34" charset="0"/>
              </a:rPr>
              <a:t>Need help signing up? </a:t>
            </a:r>
            <a:r>
              <a:rPr lang="en-US" sz="1050" dirty="0">
                <a:solidFill>
                  <a:srgbClr val="1F497D"/>
                </a:solidFill>
                <a:latin typeface="Arial" panose="020B0604020202020204" pitchFamily="34" charset="0"/>
                <a:cs typeface="Arial" panose="020B0604020202020204" pitchFamily="34" charset="0"/>
              </a:rPr>
              <a:t>Call your member services number on the back of your Anthem ID card. </a:t>
            </a:r>
          </a:p>
        </p:txBody>
      </p:sp>
      <p:pic>
        <p:nvPicPr>
          <p:cNvPr id="15" name="Picture 14">
            <a:extLst>
              <a:ext uri="{FF2B5EF4-FFF2-40B4-BE49-F238E27FC236}">
                <a16:creationId xmlns:a16="http://schemas.microsoft.com/office/drawing/2014/main" id="{9223782A-0EE3-4309-BD22-B3D7CE360EF1}"/>
              </a:ext>
            </a:extLst>
          </p:cNvPr>
          <p:cNvPicPr>
            <a:picLocks noChangeAspect="1"/>
          </p:cNvPicPr>
          <p:nvPr/>
        </p:nvPicPr>
        <p:blipFill>
          <a:blip r:embed="rId7"/>
          <a:stretch>
            <a:fillRect/>
          </a:stretch>
        </p:blipFill>
        <p:spPr>
          <a:xfrm>
            <a:off x="1587103" y="3427279"/>
            <a:ext cx="2136074" cy="526127"/>
          </a:xfrm>
          <a:prstGeom prst="rect">
            <a:avLst/>
          </a:prstGeom>
        </p:spPr>
      </p:pic>
      <p:pic>
        <p:nvPicPr>
          <p:cNvPr id="18" name="Picture 17">
            <a:extLst>
              <a:ext uri="{FF2B5EF4-FFF2-40B4-BE49-F238E27FC236}">
                <a16:creationId xmlns:a16="http://schemas.microsoft.com/office/drawing/2014/main" id="{3B9102A9-A897-4C5E-8A0C-932255664365}"/>
              </a:ext>
            </a:extLst>
          </p:cNvPr>
          <p:cNvPicPr>
            <a:picLocks noChangeAspect="1"/>
          </p:cNvPicPr>
          <p:nvPr/>
        </p:nvPicPr>
        <p:blipFill>
          <a:blip r:embed="rId8"/>
          <a:stretch>
            <a:fillRect/>
          </a:stretch>
        </p:blipFill>
        <p:spPr>
          <a:xfrm>
            <a:off x="4984189" y="3334088"/>
            <a:ext cx="2421731" cy="547378"/>
          </a:xfrm>
          <a:prstGeom prst="rect">
            <a:avLst/>
          </a:prstGeom>
        </p:spPr>
      </p:pic>
      <p:sp>
        <p:nvSpPr>
          <p:cNvPr id="3" name="Slide Number Placeholder 2">
            <a:extLst>
              <a:ext uri="{FF2B5EF4-FFF2-40B4-BE49-F238E27FC236}">
                <a16:creationId xmlns:a16="http://schemas.microsoft.com/office/drawing/2014/main" id="{6A772DCF-F44D-88C8-645B-45EBC3114AE6}"/>
              </a:ext>
            </a:extLst>
          </p:cNvPr>
          <p:cNvSpPr txBox="1">
            <a:spLocks/>
          </p:cNvSpPr>
          <p:nvPr/>
        </p:nvSpPr>
        <p:spPr>
          <a:xfrm>
            <a:off x="8372193" y="5282704"/>
            <a:ext cx="277346" cy="273844"/>
          </a:xfrm>
          <a:prstGeom prst="rect">
            <a:avLst/>
          </a:prstGeom>
        </p:spPr>
        <p:txBody>
          <a:bodyPr vert="horz" lIns="68580" tIns="34290" rIns="68580" bIns="34290" rtlCol="0" anchor="ctr"/>
          <a:lstStyle>
            <a:defPPr>
              <a:defRPr lang="en-US"/>
            </a:defPPr>
            <a:lvl1pPr marL="0" algn="r" defTabSz="914400" rtl="0" eaLnBrk="1" latinLnBrk="0" hangingPunct="1">
              <a:defRPr sz="506" kern="1200">
                <a:solidFill>
                  <a:schemeClr val="bg1">
                    <a:lumMod val="65000"/>
                  </a:schemeClr>
                </a:solidFill>
                <a:latin typeface="Calibri" panose="020F0502020204030204" pitchFamily="34" charset="0"/>
                <a:ea typeface="+mn-ea"/>
                <a:cs typeface="Arial" panose="020B0604020202020204" pitchFamily="34" charset="0"/>
                <a:sym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189">
              <a:defRPr/>
            </a:pPr>
            <a:fld id="{89BBF7CD-64C2-944D-9BC0-D9847A17D7BA}" type="slidenum">
              <a:rPr lang="en-US" sz="600">
                <a:solidFill>
                  <a:srgbClr val="5E5E5E"/>
                </a:solidFill>
                <a:latin typeface="Arial" panose="020B0604020202020204"/>
              </a:rPr>
              <a:pPr defTabSz="457189">
                <a:defRPr/>
              </a:pPr>
              <a:t>36</a:t>
            </a:fld>
            <a:endParaRPr lang="en-US" sz="600" dirty="0">
              <a:solidFill>
                <a:srgbClr val="5E5E5E"/>
              </a:solidFill>
              <a:latin typeface="Arial" panose="020B0604020202020204"/>
            </a:endParaRPr>
          </a:p>
        </p:txBody>
      </p:sp>
    </p:spTree>
    <p:extLst>
      <p:ext uri="{BB962C8B-B14F-4D97-AF65-F5344CB8AC3E}">
        <p14:creationId xmlns:p14="http://schemas.microsoft.com/office/powerpoint/2010/main" val="5579933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81F81F4-63AF-4550-8B03-607CE9B52D59}"/>
              </a:ext>
            </a:extLst>
          </p:cNvPr>
          <p:cNvSpPr>
            <a:spLocks noGrp="1"/>
          </p:cNvSpPr>
          <p:nvPr>
            <p:ph type="title"/>
          </p:nvPr>
        </p:nvSpPr>
        <p:spPr/>
        <p:txBody>
          <a:bodyPr>
            <a:normAutofit fontScale="90000"/>
          </a:bodyPr>
          <a:lstStyle/>
          <a:p>
            <a:r>
              <a:rPr lang="en-US"/>
              <a:t>Benefits Mobile App </a:t>
            </a:r>
            <a:r>
              <a:rPr lang="en-US" sz="1100"/>
              <a:t> </a:t>
            </a:r>
          </a:p>
        </p:txBody>
      </p:sp>
      <p:sp>
        <p:nvSpPr>
          <p:cNvPr id="23" name="Content Placeholder 2">
            <a:extLst>
              <a:ext uri="{FF2B5EF4-FFF2-40B4-BE49-F238E27FC236}">
                <a16:creationId xmlns:a16="http://schemas.microsoft.com/office/drawing/2014/main" id="{D4D18837-D18E-43CB-AF4B-F51ECE6821C4}"/>
              </a:ext>
            </a:extLst>
          </p:cNvPr>
          <p:cNvSpPr>
            <a:spLocks noGrp="1"/>
          </p:cNvSpPr>
          <p:nvPr>
            <p:ph idx="4294967295"/>
          </p:nvPr>
        </p:nvSpPr>
        <p:spPr>
          <a:xfrm>
            <a:off x="629557" y="3060580"/>
            <a:ext cx="4228193" cy="2498606"/>
          </a:xfrm>
        </p:spPr>
        <p:txBody>
          <a:bodyPr>
            <a:normAutofit/>
          </a:bodyPr>
          <a:lstStyle/>
          <a:p>
            <a:r>
              <a:rPr lang="en-US" sz="1800" b="1" dirty="0"/>
              <a:t>Stay Organized</a:t>
            </a:r>
            <a:br>
              <a:rPr lang="en-US" sz="1800" dirty="0"/>
            </a:br>
            <a:r>
              <a:rPr lang="en-US" sz="1200" dirty="0"/>
              <a:t>Store your benefit plan information and ID cards in one easy-to-find place.</a:t>
            </a:r>
          </a:p>
          <a:p>
            <a:r>
              <a:rPr lang="en-US" sz="1800" b="1" dirty="0"/>
              <a:t>Lighten Your Wallet</a:t>
            </a:r>
            <a:br>
              <a:rPr lang="en-US" sz="1800" dirty="0"/>
            </a:br>
            <a:r>
              <a:rPr lang="en-US" sz="1200" dirty="0"/>
              <a:t>Save a photo of your ID card for each plan so you always have it when you need it. </a:t>
            </a:r>
          </a:p>
          <a:p>
            <a:r>
              <a:rPr lang="en-US" sz="1800" b="1" dirty="0"/>
              <a:t>Get In Touch</a:t>
            </a:r>
            <a:br>
              <a:rPr lang="en-US" sz="1800" dirty="0"/>
            </a:br>
            <a:r>
              <a:rPr lang="en-US" sz="1200" dirty="0"/>
              <a:t>Find the contact information for carriers and HR all in one spot. </a:t>
            </a:r>
            <a:endParaRPr lang="en-US" sz="1800" dirty="0"/>
          </a:p>
        </p:txBody>
      </p:sp>
      <p:sp>
        <p:nvSpPr>
          <p:cNvPr id="11" name="TextBox 10">
            <a:extLst>
              <a:ext uri="{FF2B5EF4-FFF2-40B4-BE49-F238E27FC236}">
                <a16:creationId xmlns:a16="http://schemas.microsoft.com/office/drawing/2014/main" id="{C8C8AA25-E52F-49F8-9F29-C28388BF893B}"/>
              </a:ext>
            </a:extLst>
          </p:cNvPr>
          <p:cNvSpPr txBox="1"/>
          <p:nvPr/>
        </p:nvSpPr>
        <p:spPr>
          <a:xfrm>
            <a:off x="629557" y="1143000"/>
            <a:ext cx="7884886" cy="1839030"/>
          </a:xfrm>
          <a:prstGeom prst="rect">
            <a:avLst/>
          </a:prstGeom>
          <a:noFill/>
        </p:spPr>
        <p:txBody>
          <a:bodyPr wrap="square" rtlCol="0">
            <a:spAutoFit/>
          </a:bodyPr>
          <a:lstStyle/>
          <a:p>
            <a:pPr>
              <a:spcAft>
                <a:spcPts val="1400"/>
              </a:spcAft>
            </a:pPr>
            <a:r>
              <a:rPr lang="en-US" sz="1600" b="1" dirty="0"/>
              <a:t>MyBenefits2GO provides on-the-go access to your benefit plan details, HR contact information and more!</a:t>
            </a:r>
          </a:p>
          <a:p>
            <a:pPr algn="just">
              <a:lnSpc>
                <a:spcPts val="1400"/>
              </a:lnSpc>
              <a:spcAft>
                <a:spcPts val="1400"/>
              </a:spcAft>
            </a:pPr>
            <a:r>
              <a:rPr lang="en-US" sz="1200" dirty="0">
                <a:solidFill>
                  <a:srgbClr val="595959"/>
                </a:solidFill>
                <a:cs typeface="Segoe UI" panose="020B0502040204020203" pitchFamily="34" charset="0"/>
              </a:rPr>
              <a:t>MyBenefits2GO is a quick and simple way for you and your enrolled dependents to access benefit summaries and other important information about our group plans. Store photos of ID cards and easily locate carrier and HR contact information—all in one place. The app is free and available for iPhone and Android.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39A37"/>
                </a:solidFill>
                <a:effectLst/>
                <a:uLnTx/>
                <a:uFillTx/>
                <a:latin typeface="Calibri" panose="020F0502020204030204"/>
                <a:cs typeface="Arial"/>
              </a:rPr>
              <a:t>Download in the App Store or Google Play Store and enter code </a:t>
            </a:r>
            <a:r>
              <a:rPr kumimoji="0" lang="en-US" sz="1200" b="1" i="0" u="sng" strike="noStrike" kern="1200" cap="none" spc="0" normalizeH="0" baseline="0" noProof="0" dirty="0">
                <a:ln>
                  <a:noFill/>
                </a:ln>
                <a:solidFill>
                  <a:srgbClr val="539A37"/>
                </a:solidFill>
                <a:effectLst/>
                <a:uLnTx/>
                <a:uFillTx/>
                <a:latin typeface="Calibri" panose="020F0502020204030204"/>
                <a:cs typeface="Arial"/>
              </a:rPr>
              <a:t>G28511</a:t>
            </a:r>
            <a:r>
              <a:rPr kumimoji="0" lang="en-US" sz="1200" b="0" i="0" u="none" strike="noStrike" kern="1200" cap="none" spc="0" normalizeH="0" baseline="0" noProof="0" dirty="0">
                <a:ln>
                  <a:noFill/>
                </a:ln>
                <a:solidFill>
                  <a:srgbClr val="539A37"/>
                </a:solidFill>
                <a:effectLst/>
                <a:uLnTx/>
                <a:uFillTx/>
                <a:latin typeface="Calibri" panose="020F0502020204030204"/>
                <a:cs typeface="Arial"/>
              </a:rPr>
              <a:t> in the app to access your benefits. </a:t>
            </a:r>
          </a:p>
          <a:p>
            <a:pPr>
              <a:lnSpc>
                <a:spcPts val="1400"/>
              </a:lnSpc>
              <a:spcAft>
                <a:spcPts val="1400"/>
              </a:spcAft>
            </a:pPr>
            <a:endParaRPr lang="en-US" sz="1100" dirty="0">
              <a:solidFill>
                <a:prstClr val="black">
                  <a:lumMod val="65000"/>
                  <a:lumOff val="35000"/>
                </a:prstClr>
              </a:solidFill>
            </a:endParaRPr>
          </a:p>
        </p:txBody>
      </p:sp>
      <p:pic>
        <p:nvPicPr>
          <p:cNvPr id="7" name="Picture 6" descr="Graphical user interface, application&#10;&#10;Description automatically generated">
            <a:extLst>
              <a:ext uri="{FF2B5EF4-FFF2-40B4-BE49-F238E27FC236}">
                <a16:creationId xmlns:a16="http://schemas.microsoft.com/office/drawing/2014/main" id="{AA52DCBD-B72E-44A9-855C-0078CF7E93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43695" y="3048001"/>
            <a:ext cx="1538105" cy="2498605"/>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65E6198F-5B69-485B-A103-17DDC91AE70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81800" y="3048000"/>
            <a:ext cx="1538106" cy="2498606"/>
          </a:xfrm>
          <a:prstGeom prst="rect">
            <a:avLst/>
          </a:prstGeom>
        </p:spPr>
      </p:pic>
    </p:spTree>
    <p:extLst>
      <p:ext uri="{BB962C8B-B14F-4D97-AF65-F5344CB8AC3E}">
        <p14:creationId xmlns:p14="http://schemas.microsoft.com/office/powerpoint/2010/main" val="346792953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914A5-D89A-79A5-0654-81A1294D3040}"/>
              </a:ext>
            </a:extLst>
          </p:cNvPr>
          <p:cNvSpPr>
            <a:spLocks noGrp="1"/>
          </p:cNvSpPr>
          <p:nvPr>
            <p:ph idx="4294967295"/>
          </p:nvPr>
        </p:nvSpPr>
        <p:spPr>
          <a:xfrm>
            <a:off x="338667" y="749052"/>
            <a:ext cx="8579555" cy="5782377"/>
          </a:xfrm>
        </p:spPr>
        <p:txBody>
          <a:bodyPr>
            <a:normAutofit fontScale="85000" lnSpcReduction="20000"/>
          </a:bodyPr>
          <a:lstStyle/>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Life is filled with change and uncertainty. The responsibilities and demands on our time can be overwhelming. It happens to all of us. Whenever you or your immediate family members need help dealing with life’s challenges, our Employee Assistance Program, administered by ComPysch is here to help.</a:t>
            </a:r>
          </a:p>
          <a:p>
            <a:pPr marL="0" marR="0" indent="0">
              <a:lnSpc>
                <a:spcPct val="120000"/>
              </a:lnSpc>
              <a:spcBef>
                <a:spcPts val="0"/>
              </a:spcBef>
              <a:spcAft>
                <a:spcPts val="0"/>
              </a:spcAft>
              <a:buNone/>
            </a:pPr>
            <a:r>
              <a:rPr lang="en-US" sz="1700" dirty="0">
                <a:effectLst/>
                <a:ea typeface="Times New Roman" panose="02020603050405020304" pitchFamily="18" charset="0"/>
              </a:rPr>
              <a:t> </a:t>
            </a:r>
          </a:p>
          <a:p>
            <a:pPr marL="0" marR="0" indent="0">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You and your dependents have access to five (5) free face to face sessions or to other resources per year provided by Clermont County employees and their immediate family members through ComPsych. Services include: </a:t>
            </a:r>
          </a:p>
          <a:p>
            <a:pPr marL="0" marR="1397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endParaRPr lang="en-US" sz="1700" dirty="0">
              <a:effectLst/>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For full list of resources please go online.</a:t>
            </a:r>
          </a:p>
          <a:p>
            <a:pPr marL="0" marR="13970" indent="0" algn="just">
              <a:lnSpc>
                <a:spcPct val="120000"/>
              </a:lnSpc>
              <a:spcBef>
                <a:spcPts val="0"/>
              </a:spcBef>
              <a:spcAft>
                <a:spcPts val="0"/>
              </a:spcAft>
              <a:buNone/>
            </a:pPr>
            <a:endParaRPr lang="en-US" sz="1700" dirty="0">
              <a:effectLst/>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To schedule a confidential appointment: Call: </a:t>
            </a:r>
            <a:r>
              <a:rPr lang="en-US" sz="1700" b="1" dirty="0">
                <a:effectLst/>
                <a:ea typeface="Malgun Gothic" panose="020B0503020000020004" pitchFamily="34" charset="-127"/>
                <a:cs typeface="Calibri" panose="020F0502020204030204" pitchFamily="34" charset="0"/>
              </a:rPr>
              <a:t>877.327.4452</a:t>
            </a:r>
            <a:r>
              <a:rPr lang="en-US" sz="1700" dirty="0">
                <a:effectLst/>
                <a:ea typeface="Malgun Gothic" panose="020B0503020000020004" pitchFamily="34" charset="-127"/>
                <a:cs typeface="Calibri" panose="020F0502020204030204" pitchFamily="34" charset="0"/>
              </a:rPr>
              <a:t> TTY: </a:t>
            </a:r>
            <a:r>
              <a:rPr lang="en-US" sz="1700" b="1" dirty="0">
                <a:effectLst/>
                <a:ea typeface="Malgun Gothic" panose="020B0503020000020004" pitchFamily="34" charset="-127"/>
                <a:cs typeface="Calibri" panose="020F0502020204030204" pitchFamily="34" charset="0"/>
              </a:rPr>
              <a:t>800.697.0353 </a:t>
            </a:r>
          </a:p>
          <a:p>
            <a:pPr marL="0" marR="13970" indent="0" algn="l">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Your toll-free number gives you direct, 24/7 access to a GuidanceConsultantSM, who will answer your questions and, if needed, refer you to a counselor or other resources.</a:t>
            </a:r>
          </a:p>
          <a:p>
            <a:pPr marL="0" marR="13970" indent="0" algn="l">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Online: </a:t>
            </a:r>
            <a:r>
              <a:rPr lang="en-US" sz="1700" b="1" dirty="0">
                <a:effectLst/>
                <a:ea typeface="Malgun Gothic" panose="020B0503020000020004" pitchFamily="34" charset="-127"/>
                <a:cs typeface="Calibri" panose="020F0502020204030204" pitchFamily="34" charset="0"/>
              </a:rPr>
              <a:t>guidanceresources.com </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App: </a:t>
            </a:r>
            <a:r>
              <a:rPr lang="en-US" sz="1700" b="1" dirty="0">
                <a:effectLst/>
                <a:ea typeface="Malgun Gothic" panose="020B0503020000020004" pitchFamily="34" charset="-127"/>
                <a:cs typeface="Calibri" panose="020F0502020204030204" pitchFamily="34" charset="0"/>
              </a:rPr>
              <a:t>GuidanceNowSM</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Web ID: </a:t>
            </a:r>
            <a:r>
              <a:rPr lang="en-US" sz="1700" b="1" dirty="0">
                <a:effectLst/>
                <a:ea typeface="Malgun Gothic" panose="020B0503020000020004" pitchFamily="34" charset="-127"/>
                <a:cs typeface="Calibri" panose="020F0502020204030204" pitchFamily="34" charset="0"/>
              </a:rPr>
              <a:t>EAPCEB</a:t>
            </a:r>
            <a:r>
              <a:rPr lang="en-US" sz="1700" dirty="0">
                <a:effectLst/>
                <a:ea typeface="Malgun Gothic" panose="020B0503020000020004" pitchFamily="34" charset="-127"/>
                <a:cs typeface="Calibri" panose="020F0502020204030204" pitchFamily="34" charset="0"/>
              </a:rPr>
              <a:t> </a:t>
            </a: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a:t>
            </a: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Log on today to connect directly with a GuidanceConsultant about your issue or to consult articles, podcasts, videos and other helpful tools.  </a:t>
            </a:r>
          </a:p>
        </p:txBody>
      </p:sp>
      <p:pic>
        <p:nvPicPr>
          <p:cNvPr id="5" name="Picture 4">
            <a:extLst>
              <a:ext uri="{FF2B5EF4-FFF2-40B4-BE49-F238E27FC236}">
                <a16:creationId xmlns:a16="http://schemas.microsoft.com/office/drawing/2014/main" id="{FFA7FE95-7808-4D3E-063D-DB77EDC3816D}"/>
              </a:ext>
            </a:extLst>
          </p:cNvPr>
          <p:cNvPicPr>
            <a:picLocks noChangeAspect="1"/>
          </p:cNvPicPr>
          <p:nvPr/>
        </p:nvPicPr>
        <p:blipFill>
          <a:blip r:embed="rId3"/>
          <a:stretch>
            <a:fillRect/>
          </a:stretch>
        </p:blipFill>
        <p:spPr>
          <a:xfrm>
            <a:off x="538054" y="210327"/>
            <a:ext cx="2359378" cy="538725"/>
          </a:xfrm>
          <a:prstGeom prst="rect">
            <a:avLst/>
          </a:prstGeom>
        </p:spPr>
      </p:pic>
      <p:pic>
        <p:nvPicPr>
          <p:cNvPr id="6" name="Picture 5">
            <a:extLst>
              <a:ext uri="{FF2B5EF4-FFF2-40B4-BE49-F238E27FC236}">
                <a16:creationId xmlns:a16="http://schemas.microsoft.com/office/drawing/2014/main" id="{838B18AD-9F14-1574-536E-B72D03E4847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57200" y="2407184"/>
            <a:ext cx="1981200" cy="1320800"/>
          </a:xfrm>
          <a:prstGeom prst="rect">
            <a:avLst/>
          </a:prstGeom>
        </p:spPr>
      </p:pic>
      <p:pic>
        <p:nvPicPr>
          <p:cNvPr id="9" name="Picture 8">
            <a:extLst>
              <a:ext uri="{FF2B5EF4-FFF2-40B4-BE49-F238E27FC236}">
                <a16:creationId xmlns:a16="http://schemas.microsoft.com/office/drawing/2014/main" id="{18BE81E6-9FC6-743E-4D79-4E8E0A6B82D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048000" y="2341703"/>
            <a:ext cx="1754432" cy="1452889"/>
          </a:xfrm>
          <a:prstGeom prst="rect">
            <a:avLst/>
          </a:prstGeom>
        </p:spPr>
      </p:pic>
      <p:pic>
        <p:nvPicPr>
          <p:cNvPr id="12" name="Picture 11">
            <a:extLst>
              <a:ext uri="{FF2B5EF4-FFF2-40B4-BE49-F238E27FC236}">
                <a16:creationId xmlns:a16="http://schemas.microsoft.com/office/drawing/2014/main" id="{07358A1E-9158-28E4-C259-AD9871A595B6}"/>
              </a:ext>
            </a:extLst>
          </p:cNvPr>
          <p:cNvPicPr>
            <a:picLocks noChangeAspect="1"/>
          </p:cNvPicPr>
          <p:nvPr/>
        </p:nvPicPr>
        <p:blipFill>
          <a:blip r:embed="rId8"/>
          <a:stretch>
            <a:fillRect/>
          </a:stretch>
        </p:blipFill>
        <p:spPr>
          <a:xfrm>
            <a:off x="4953000" y="2505609"/>
            <a:ext cx="1819344" cy="1123950"/>
          </a:xfrm>
          <a:prstGeom prst="rect">
            <a:avLst/>
          </a:prstGeom>
        </p:spPr>
      </p:pic>
      <p:pic>
        <p:nvPicPr>
          <p:cNvPr id="14" name="Picture 13">
            <a:extLst>
              <a:ext uri="{FF2B5EF4-FFF2-40B4-BE49-F238E27FC236}">
                <a16:creationId xmlns:a16="http://schemas.microsoft.com/office/drawing/2014/main" id="{AD187885-2F44-557F-9E21-93F678F0B375}"/>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7115908" y="2562759"/>
            <a:ext cx="1600200" cy="1066800"/>
          </a:xfrm>
          <a:prstGeom prst="rect">
            <a:avLst/>
          </a:prstGeom>
        </p:spPr>
      </p:pic>
    </p:spTree>
    <p:extLst>
      <p:ext uri="{BB962C8B-B14F-4D97-AF65-F5344CB8AC3E}">
        <p14:creationId xmlns:p14="http://schemas.microsoft.com/office/powerpoint/2010/main" val="38093724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a:solidFill>
                  <a:srgbClr val="22537C"/>
                </a:solidFill>
              </a:rPr>
              <a:t>Benefit Resource Center</a:t>
            </a:r>
          </a:p>
        </p:txBody>
      </p:sp>
      <p:sp>
        <p:nvSpPr>
          <p:cNvPr id="3" name="Content Placeholder 2">
            <a:extLst>
              <a:ext uri="{FF2B5EF4-FFF2-40B4-BE49-F238E27FC236}">
                <a16:creationId xmlns:a16="http://schemas.microsoft.com/office/drawing/2014/main" id="{25A3D3DA-D8A1-4E96-8893-CDCB4646E2AC}"/>
              </a:ext>
            </a:extLst>
          </p:cNvPr>
          <p:cNvSpPr>
            <a:spLocks noGrp="1"/>
          </p:cNvSpPr>
          <p:nvPr>
            <p:ph idx="1"/>
          </p:nvPr>
        </p:nvSpPr>
        <p:spPr/>
        <p:txBody>
          <a:bodyPr>
            <a:normAutofit/>
          </a:bodyPr>
          <a:lstStyle/>
          <a:p>
            <a:pPr marL="0" indent="0">
              <a:buNone/>
            </a:pPr>
            <a:r>
              <a:rPr lang="en-US" sz="2400" dirty="0"/>
              <a:t>Contact the USI Benefit Resource Center (BRC) for free, confidential help!</a:t>
            </a:r>
          </a:p>
          <a:p>
            <a:pPr lvl="1"/>
            <a:r>
              <a:rPr lang="en-US" sz="2000" dirty="0"/>
              <a:t>Benefit coverage levels</a:t>
            </a:r>
          </a:p>
          <a:p>
            <a:pPr lvl="1"/>
            <a:r>
              <a:rPr lang="en-US" sz="2000" dirty="0"/>
              <a:t>Carrier information</a:t>
            </a:r>
          </a:p>
          <a:p>
            <a:pPr lvl="1"/>
            <a:r>
              <a:rPr lang="en-US" sz="2000" dirty="0"/>
              <a:t>Claims assistance</a:t>
            </a:r>
          </a:p>
          <a:p>
            <a:pPr lvl="1"/>
            <a:r>
              <a:rPr lang="en-US" sz="2000" dirty="0"/>
              <a:t>Billing issues</a:t>
            </a:r>
          </a:p>
          <a:p>
            <a:pPr lvl="1"/>
            <a:endParaRPr lang="en-US" sz="2400" dirty="0"/>
          </a:p>
          <a:p>
            <a:pPr marL="0" indent="0">
              <a:buNone/>
            </a:pPr>
            <a:r>
              <a:rPr lang="en-US" sz="2400" b="1" dirty="0"/>
              <a:t>855-874-0829</a:t>
            </a:r>
          </a:p>
          <a:p>
            <a:pPr marL="0" indent="0">
              <a:buNone/>
            </a:pPr>
            <a:r>
              <a:rPr lang="en-US" sz="2400" b="1" dirty="0"/>
              <a:t>BRCMidwest@usi.com</a:t>
            </a:r>
          </a:p>
          <a:p>
            <a:pPr marL="0" indent="0">
              <a:buNone/>
            </a:pPr>
            <a:r>
              <a:rPr lang="en-US" sz="2400" b="1" dirty="0"/>
              <a:t>Monday through Friday 8:00am to 5:00pm Eastern &amp; Central Standard Time</a:t>
            </a:r>
          </a:p>
          <a:p>
            <a:pPr marL="0" indent="0">
              <a:buNone/>
            </a:pPr>
            <a:endParaRPr lang="en-US" sz="2400" b="1" dirty="0">
              <a:solidFill>
                <a:srgbClr val="7030A0"/>
              </a:solidFill>
            </a:endParaRPr>
          </a:p>
          <a:p>
            <a:endParaRPr lang="en-US" sz="2800" dirty="0"/>
          </a:p>
        </p:txBody>
      </p:sp>
      <p:pic>
        <p:nvPicPr>
          <p:cNvPr id="4" name="Picture 3">
            <a:extLst>
              <a:ext uri="{FF2B5EF4-FFF2-40B4-BE49-F238E27FC236}">
                <a16:creationId xmlns:a16="http://schemas.microsoft.com/office/drawing/2014/main" id="{87BB0AFA-3A6A-4981-8250-A09DC9070DC6}"/>
              </a:ext>
            </a:extLst>
          </p:cNvPr>
          <p:cNvPicPr>
            <a:picLocks noChangeAspect="1"/>
          </p:cNvPicPr>
          <p:nvPr/>
        </p:nvPicPr>
        <p:blipFill>
          <a:blip r:embed="rId3"/>
          <a:stretch>
            <a:fillRect/>
          </a:stretch>
        </p:blipFill>
        <p:spPr>
          <a:xfrm>
            <a:off x="4572000" y="2241259"/>
            <a:ext cx="3429000" cy="2406941"/>
          </a:xfrm>
          <a:prstGeom prst="rect">
            <a:avLst/>
          </a:prstGeom>
        </p:spPr>
      </p:pic>
    </p:spTree>
    <p:extLst>
      <p:ext uri="{BB962C8B-B14F-4D97-AF65-F5344CB8AC3E}">
        <p14:creationId xmlns:p14="http://schemas.microsoft.com/office/powerpoint/2010/main" val="287019718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F309B-C891-91A5-B418-5FFEA553CBEA}"/>
              </a:ext>
            </a:extLst>
          </p:cNvPr>
          <p:cNvSpPr>
            <a:spLocks noGrp="1"/>
          </p:cNvSpPr>
          <p:nvPr>
            <p:ph type="title"/>
          </p:nvPr>
        </p:nvSpPr>
        <p:spPr>
          <a:xfrm>
            <a:off x="0" y="152400"/>
            <a:ext cx="8991600" cy="91439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B050"/>
                </a:solidFill>
                <a:latin typeface="Franklin Gothic Medium" panose="020B0603020102020204" pitchFamily="34" charset="0"/>
              </a:rPr>
              <a:t>Website Links</a:t>
            </a:r>
            <a:br>
              <a:rPr lang="en-US" dirty="0">
                <a:solidFill>
                  <a:schemeClr val="accent1"/>
                </a:solidFill>
                <a:latin typeface="Franklin Gothic Medium" panose="020B0603020102020204" pitchFamily="34" charset="0"/>
              </a:rPr>
            </a:br>
            <a:r>
              <a:rPr kumimoji="0" lang="en-US" sz="2000" b="1" i="0" u="none" strike="noStrike" kern="1200" cap="none" spc="0" normalizeH="0" baseline="0" noProof="0" dirty="0">
                <a:ln>
                  <a:noFill/>
                </a:ln>
                <a:solidFill>
                  <a:srgbClr val="00B0F0"/>
                </a:solidFill>
                <a:effectLst/>
                <a:uLnTx/>
                <a:uFillTx/>
                <a:latin typeface="Calibri"/>
                <a:ea typeface="Calibri"/>
                <a:cs typeface="Arial"/>
              </a:rPr>
              <a:t>Clermont County Employee Benefit Website: </a:t>
            </a:r>
            <a:r>
              <a:rPr kumimoji="0" lang="en-US" sz="2000" b="1" i="0" u="none" strike="noStrike" kern="1200" cap="none" spc="0" normalizeH="0" baseline="0" noProof="0" dirty="0">
                <a:ln>
                  <a:noFill/>
                </a:ln>
                <a:solidFill>
                  <a:prstClr val="black"/>
                </a:solidFill>
                <a:effectLst/>
                <a:uLnTx/>
                <a:uFillTx/>
                <a:latin typeface="Calibri"/>
                <a:ea typeface="Calibri"/>
                <a:cs typeface="Arial"/>
                <a:hlinkClick r:id="rId3"/>
              </a:rPr>
              <a:t>www.hr.clermontcountyohio.gov</a:t>
            </a:r>
            <a:r>
              <a:rPr kumimoji="0" lang="en-US" sz="2000" b="1" i="0" u="none" strike="noStrike" kern="1200" cap="none" spc="0" normalizeH="0" baseline="0" noProof="0" dirty="0">
                <a:ln>
                  <a:noFill/>
                </a:ln>
                <a:solidFill>
                  <a:prstClr val="black"/>
                </a:solidFill>
                <a:effectLst/>
                <a:uLnTx/>
                <a:uFillTx/>
                <a:latin typeface="Calibri"/>
                <a:ea typeface="Calibri"/>
                <a:cs typeface="Arial"/>
              </a:rPr>
              <a:t> </a:t>
            </a:r>
            <a:br>
              <a:rPr kumimoji="0" lang="en-US" sz="1500" b="1" i="0" u="none" strike="noStrike" kern="1200" cap="none" spc="0" normalizeH="0" baseline="0" noProof="0" dirty="0">
                <a:ln>
                  <a:noFill/>
                </a:ln>
                <a:solidFill>
                  <a:prstClr val="black"/>
                </a:solidFill>
                <a:effectLst/>
                <a:uLnTx/>
                <a:uFillTx/>
                <a:latin typeface="Calibri"/>
                <a:ea typeface="Calibri"/>
                <a:cs typeface="Arial"/>
              </a:rPr>
            </a:br>
            <a:endParaRPr lang="en-US" dirty="0">
              <a:solidFill>
                <a:schemeClr val="accent1"/>
              </a:solidFill>
              <a:latin typeface="Franklin Gothic Medium" panose="020B0603020102020204" pitchFamily="34" charset="0"/>
            </a:endParaRPr>
          </a:p>
        </p:txBody>
      </p:sp>
      <p:sp>
        <p:nvSpPr>
          <p:cNvPr id="4" name="TextBox 3">
            <a:extLst>
              <a:ext uri="{FF2B5EF4-FFF2-40B4-BE49-F238E27FC236}">
                <a16:creationId xmlns:a16="http://schemas.microsoft.com/office/drawing/2014/main" id="{F6B1CA57-688C-C902-E6B2-009882322AB7}"/>
              </a:ext>
            </a:extLst>
          </p:cNvPr>
          <p:cNvSpPr txBox="1"/>
          <p:nvPr/>
        </p:nvSpPr>
        <p:spPr>
          <a:xfrm>
            <a:off x="152400" y="1219201"/>
            <a:ext cx="8991600" cy="6001643"/>
          </a:xfrm>
          <a:prstGeom prst="rect">
            <a:avLst/>
          </a:prstGeom>
          <a:noFill/>
        </p:spPr>
        <p:txBody>
          <a:bodyPr wrap="square" rtlCol="0">
            <a:spAutoFit/>
          </a:bodyPr>
          <a:lstStyle/>
          <a:p>
            <a:r>
              <a:rPr lang="en-US" sz="1100" b="1" kern="1400" dirty="0"/>
              <a:t>Anthem: </a:t>
            </a:r>
            <a:r>
              <a:rPr lang="en-US" sz="1100" b="1" kern="1400" dirty="0">
                <a:hlinkClick r:id="rId4"/>
              </a:rPr>
              <a:t>https://www.anthem.com/</a:t>
            </a:r>
            <a:r>
              <a:rPr lang="en-US" sz="1100" b="1" kern="1400" dirty="0"/>
              <a:t>  </a:t>
            </a:r>
            <a:r>
              <a:rPr lang="en-US" sz="1100" kern="1400" dirty="0"/>
              <a:t>and </a:t>
            </a:r>
            <a:r>
              <a:rPr lang="en-US" sz="1100" b="1" kern="1400" dirty="0" err="1"/>
              <a:t>Carelon</a:t>
            </a:r>
            <a:r>
              <a:rPr lang="en-US" sz="1100" b="1" kern="1400" dirty="0"/>
              <a:t> Rx: </a:t>
            </a:r>
            <a:r>
              <a:rPr lang="en-US" sz="1100" b="1" kern="1400" dirty="0">
                <a:hlinkClick r:id="rId5"/>
              </a:rPr>
              <a:t>https://www.carelonrx.com/</a:t>
            </a:r>
            <a:r>
              <a:rPr lang="en-US" sz="1100" b="1" kern="1400" dirty="0"/>
              <a:t> </a:t>
            </a:r>
          </a:p>
          <a:p>
            <a:r>
              <a:rPr lang="en-US" sz="1100" kern="1400" dirty="0"/>
              <a:t>Medical insurance provider and prescription coverage.</a:t>
            </a:r>
          </a:p>
          <a:p>
            <a:endParaRPr lang="en-US" sz="1100" b="1" kern="1400" dirty="0"/>
          </a:p>
          <a:p>
            <a:r>
              <a:rPr lang="en-US" sz="1100" b="1" kern="1400" dirty="0"/>
              <a:t>Bloom: </a:t>
            </a:r>
            <a:r>
              <a:rPr lang="en-US" sz="1100" b="1" kern="1400" dirty="0">
                <a:hlinkClick r:id="rId6"/>
              </a:rPr>
              <a:t>https://meet.swordhealth.com/bloom/cebco</a:t>
            </a:r>
            <a:endParaRPr lang="en-US" sz="1100" b="1" kern="1400" dirty="0"/>
          </a:p>
          <a:p>
            <a:r>
              <a:rPr lang="en-US" sz="1100" kern="1400" dirty="0">
                <a:solidFill>
                  <a:schemeClr val="accent1"/>
                </a:solidFill>
                <a:latin typeface="Franklin Gothic Medium" panose="020B0603020102020204" pitchFamily="34" charset="0"/>
              </a:rPr>
              <a:t> </a:t>
            </a:r>
            <a:r>
              <a:rPr lang="en-US" sz="1100" dirty="0"/>
              <a:t>1 in 3 women suffer from pelvic health disorders including bladder issues, bowel dysfunction, and pelvic pain.  Sword Health developed Bloom to give you relief with an easy-to-use, at-home pelvic therapy solution.</a:t>
            </a:r>
          </a:p>
          <a:p>
            <a:endParaRPr lang="en-US" sz="1100" kern="1400" dirty="0"/>
          </a:p>
          <a:p>
            <a:r>
              <a:rPr lang="en-US" sz="1100" b="1" kern="1400" dirty="0" err="1"/>
              <a:t>Carelon</a:t>
            </a:r>
            <a:r>
              <a:rPr lang="en-US" sz="1100" b="1" kern="1400" dirty="0"/>
              <a:t> Rx Cost Relief Program:</a:t>
            </a:r>
            <a:r>
              <a:rPr lang="en-US" sz="1100" dirty="0"/>
              <a:t> The Cost Relief program offers you select specialty medicines at no cost to you. That means a $0 copay when you fill the prescription with the exclusive specialty pharmacy in your network.  Please call 877-638-4008 Monday through Friday from 8 a.m. to 8 p.m. ET </a:t>
            </a:r>
          </a:p>
          <a:p>
            <a:pPr algn="l"/>
            <a:endParaRPr lang="en-US" sz="1100" dirty="0"/>
          </a:p>
          <a:p>
            <a:r>
              <a:rPr lang="en-US" sz="1100" b="1" kern="1400" dirty="0"/>
              <a:t>ComPsych Guidance Resources is our Employee Assistance Program (EAP) : </a:t>
            </a:r>
            <a:r>
              <a:rPr lang="en-US" sz="1100" dirty="0">
                <a:solidFill>
                  <a:srgbClr val="059AC5"/>
                </a:solidFill>
                <a:hlinkClick r:id="rId7"/>
              </a:rPr>
              <a:t>www.guidanceresources.com</a:t>
            </a:r>
            <a:r>
              <a:rPr lang="en-US" sz="1100" dirty="0">
                <a:solidFill>
                  <a:srgbClr val="333333"/>
                </a:solidFill>
              </a:rPr>
              <a:t> </a:t>
            </a:r>
          </a:p>
          <a:p>
            <a:r>
              <a:rPr lang="en-US" sz="1100" dirty="0"/>
              <a:t>EAP program provides </a:t>
            </a:r>
            <a:r>
              <a:rPr lang="en-US" sz="1100" b="1" dirty="0"/>
              <a:t>5 free </a:t>
            </a:r>
            <a:r>
              <a:rPr lang="en-US" sz="1100" dirty="0"/>
              <a:t>sessions per incident for finding child or elderly care/ movers/ home repair/ pet care, free legal consultation: divorce/ adoption/ wills/ trusts, retirement planning/ insurance/ budgeting/ bankruptcy and an online library with articles/ podcasts/ videos/ on-demand training.</a:t>
            </a:r>
          </a:p>
          <a:p>
            <a:endParaRPr lang="en-US" sz="1100" dirty="0"/>
          </a:p>
          <a:p>
            <a:r>
              <a:rPr lang="en-US" sz="1100" b="1" kern="1400" dirty="0"/>
              <a:t>Lark: </a:t>
            </a:r>
            <a:r>
              <a:rPr lang="en-US" sz="1100" b="1" kern="1400" dirty="0">
                <a:hlinkClick r:id="rId8"/>
              </a:rPr>
              <a:t>https://www.lark.com/anthem</a:t>
            </a:r>
            <a:endParaRPr lang="en-US" sz="1100" b="1" kern="1400" dirty="0"/>
          </a:p>
          <a:p>
            <a:r>
              <a:rPr lang="en-US" sz="1100" dirty="0"/>
              <a:t>The Lark Diabetes Prevention Program is an all-digital app that can help you lose weight and lower your risk of developing Type 2 Diabetes. Available to dependents 18+ years of age.</a:t>
            </a:r>
          </a:p>
          <a:p>
            <a:endParaRPr lang="en-US" sz="1100" b="1" kern="1400" dirty="0"/>
          </a:p>
          <a:p>
            <a:r>
              <a:rPr lang="en-US" sz="1100" b="1" kern="1400" dirty="0"/>
              <a:t>LiveHealth Online: </a:t>
            </a:r>
            <a:r>
              <a:rPr lang="en-US" sz="1100" b="1" kern="1400" dirty="0">
                <a:hlinkClick r:id="rId9"/>
              </a:rPr>
              <a:t>https://livehealthonline.com/</a:t>
            </a:r>
            <a:endParaRPr lang="en-US" sz="1100" b="1" kern="1400" dirty="0"/>
          </a:p>
          <a:p>
            <a:r>
              <a:rPr lang="en-US" sz="1100" dirty="0"/>
              <a:t>Online Medical lets you visit a doctor 24/7.</a:t>
            </a:r>
          </a:p>
          <a:p>
            <a:endParaRPr lang="en-US" sz="1100" b="1" kern="1400" dirty="0"/>
          </a:p>
          <a:p>
            <a:r>
              <a:rPr lang="en-US" sz="1100" b="1" kern="1400" dirty="0"/>
              <a:t>Mutual of Omaha/Amplifon Hearing Discount Program </a:t>
            </a:r>
            <a:r>
              <a:rPr lang="en-US" sz="1100" b="1" kern="1400" dirty="0">
                <a:hlinkClick r:id="rId10"/>
              </a:rPr>
              <a:t>https://amplifonusa.com/mutualofomaha</a:t>
            </a:r>
            <a:endParaRPr lang="en-US" sz="1100" b="1" kern="1400" dirty="0"/>
          </a:p>
          <a:p>
            <a:r>
              <a:rPr lang="en-US" sz="1100" kern="1400" dirty="0"/>
              <a:t>Special money-savings offers and FREE hearing screening appointment . Call 1-888-534-1747.</a:t>
            </a:r>
          </a:p>
          <a:p>
            <a:endParaRPr lang="en-US" sz="1100" b="1" kern="1400" dirty="0"/>
          </a:p>
          <a:p>
            <a:r>
              <a:rPr lang="en-US" sz="1100" b="1" kern="1400" dirty="0" err="1"/>
              <a:t>SmartShopper</a:t>
            </a:r>
            <a:r>
              <a:rPr lang="en-US" sz="1100" b="1" kern="1400" dirty="0"/>
              <a:t>: </a:t>
            </a:r>
            <a:r>
              <a:rPr lang="en-US" sz="1100" b="1" kern="1400" dirty="0">
                <a:hlinkClick r:id="rId11"/>
              </a:rPr>
              <a:t>https://smartshopper.com/</a:t>
            </a:r>
            <a:endParaRPr lang="en-US" sz="1100" b="1" kern="1400" dirty="0"/>
          </a:p>
          <a:p>
            <a:r>
              <a:rPr lang="en-US" sz="1100" dirty="0"/>
              <a:t>Earn a reward check every time you and your family choose an eligible lower-cost, high-value doctor or facility for a variety of health services. </a:t>
            </a:r>
          </a:p>
          <a:p>
            <a:endParaRPr lang="en-US" sz="1100" b="1" kern="1400" dirty="0"/>
          </a:p>
          <a:p>
            <a:r>
              <a:rPr lang="en-US" sz="1100" b="1" kern="1400" dirty="0"/>
              <a:t>Sword: </a:t>
            </a:r>
            <a:r>
              <a:rPr lang="en-US" sz="1100" b="1" kern="1400" dirty="0">
                <a:hlinkClick r:id="rId12"/>
              </a:rPr>
              <a:t>https://meet.swordhealth.com/thrive/cebco</a:t>
            </a:r>
            <a:endParaRPr lang="en-US" sz="1100" b="1" kern="1400" dirty="0"/>
          </a:p>
          <a:p>
            <a:r>
              <a:rPr lang="en-US" sz="1100" dirty="0"/>
              <a:t>The Sword digital physical therapy programs combine guidance from dedicated physical therapists with easy-to-use technology that result in real, meaningful results. Available to dependents 13+ years of age.</a:t>
            </a:r>
          </a:p>
          <a:p>
            <a:endParaRPr lang="en-US" sz="1100" b="1" kern="1400" dirty="0"/>
          </a:p>
          <a:p>
            <a:r>
              <a:rPr lang="en-US" sz="1100" b="1" dirty="0"/>
              <a:t>Sydney Health: </a:t>
            </a:r>
            <a:r>
              <a:rPr lang="en-US" sz="1100" b="1" dirty="0">
                <a:hlinkClick r:id="rId13"/>
              </a:rPr>
              <a:t>https://www.sydneyhealth.com/</a:t>
            </a:r>
            <a:r>
              <a:rPr lang="en-US" sz="1100" b="1" dirty="0"/>
              <a:t> </a:t>
            </a:r>
          </a:p>
          <a:p>
            <a:r>
              <a:rPr lang="en-US" sz="1100" dirty="0"/>
              <a:t>Wellness Plan and so much more!  </a:t>
            </a:r>
          </a:p>
          <a:p>
            <a:endParaRPr lang="en-US" sz="600" dirty="0"/>
          </a:p>
          <a:p>
            <a:r>
              <a:rPr lang="en-US" sz="1500" b="1" dirty="0"/>
              <a:t>	</a:t>
            </a:r>
            <a:endParaRPr lang="en-US" sz="900" dirty="0"/>
          </a:p>
        </p:txBody>
      </p:sp>
    </p:spTree>
    <p:extLst>
      <p:ext uri="{BB962C8B-B14F-4D97-AF65-F5344CB8AC3E}">
        <p14:creationId xmlns:p14="http://schemas.microsoft.com/office/powerpoint/2010/main" val="338840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ctrTitle"/>
          </p:nvPr>
        </p:nvSpPr>
        <p:spPr/>
        <p:txBody>
          <a:bodyPr/>
          <a:lstStyle/>
          <a:p>
            <a:pPr algn="ctr"/>
            <a:r>
              <a:rPr lang="en-US" dirty="0"/>
              <a:t>Thank you!!</a:t>
            </a:r>
            <a:br>
              <a:rPr lang="en-US" dirty="0"/>
            </a:br>
            <a:r>
              <a:rPr lang="en-US" sz="2800" b="0" dirty="0"/>
              <a:t>Thank you for your participation in this year’s open enrollment presentation.</a:t>
            </a:r>
            <a:endParaRPr lang="en-US" dirty="0"/>
          </a:p>
        </p:txBody>
      </p:sp>
      <p:sp>
        <p:nvSpPr>
          <p:cNvPr id="8" name="Text Placeholder 7">
            <a:extLst>
              <a:ext uri="{FF2B5EF4-FFF2-40B4-BE49-F238E27FC236}">
                <a16:creationId xmlns:a16="http://schemas.microsoft.com/office/drawing/2014/main" id="{4138B337-3208-9A55-2EC6-C0A6C2D6C8F9}"/>
              </a:ext>
            </a:extLst>
          </p:cNvPr>
          <p:cNvSpPr>
            <a:spLocks noGrp="1"/>
          </p:cNvSpPr>
          <p:nvPr>
            <p:ph type="body" idx="1"/>
          </p:nvPr>
        </p:nvSpPr>
        <p:spPr/>
        <p:txBody>
          <a:bodyPr/>
          <a:lstStyle/>
          <a:p>
            <a:endParaRPr lang="en-US" dirty="0"/>
          </a:p>
          <a:p>
            <a:pPr algn="ctr"/>
            <a:r>
              <a:rPr lang="en-US" dirty="0"/>
              <a:t>All election changes are due by:</a:t>
            </a:r>
          </a:p>
        </p:txBody>
      </p:sp>
      <p:sp>
        <p:nvSpPr>
          <p:cNvPr id="9" name="Rectangle 8">
            <a:extLst>
              <a:ext uri="{FF2B5EF4-FFF2-40B4-BE49-F238E27FC236}">
                <a16:creationId xmlns:a16="http://schemas.microsoft.com/office/drawing/2014/main" id="{325729EA-030B-C9C8-AF30-477DEBBDB6D0}"/>
              </a:ext>
            </a:extLst>
          </p:cNvPr>
          <p:cNvSpPr/>
          <p:nvPr/>
        </p:nvSpPr>
        <p:spPr>
          <a:xfrm>
            <a:off x="838199" y="4191000"/>
            <a:ext cx="7467601" cy="7958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j-lt"/>
              </a:rPr>
              <a:t>Monday, November 2nd</a:t>
            </a:r>
          </a:p>
        </p:txBody>
      </p:sp>
      <p:sp>
        <p:nvSpPr>
          <p:cNvPr id="2" name="TextBox 1">
            <a:extLst>
              <a:ext uri="{FF2B5EF4-FFF2-40B4-BE49-F238E27FC236}">
                <a16:creationId xmlns:a16="http://schemas.microsoft.com/office/drawing/2014/main" id="{0D7CB89D-EA3E-9DFB-AD5C-AF90C6610AAF}"/>
              </a:ext>
            </a:extLst>
          </p:cNvPr>
          <p:cNvSpPr txBox="1"/>
          <p:nvPr/>
        </p:nvSpPr>
        <p:spPr>
          <a:xfrm>
            <a:off x="228600" y="5334000"/>
            <a:ext cx="8610599" cy="646331"/>
          </a:xfrm>
          <a:prstGeom prst="rect">
            <a:avLst/>
          </a:prstGeom>
          <a:noFill/>
        </p:spPr>
        <p:txBody>
          <a:bodyPr wrap="square" rtlCol="0">
            <a:spAutoFit/>
          </a:bodyPr>
          <a:lstStyle/>
          <a:p>
            <a:r>
              <a:rPr lang="en-US" b="1" dirty="0"/>
              <a:t>Failure to elect medical, dental, vision or FSA will result in no coverage for 2027. Your next opportunity to make changes to your benefits will be if you experience a life event.</a:t>
            </a:r>
          </a:p>
        </p:txBody>
      </p:sp>
    </p:spTree>
    <p:extLst>
      <p:ext uri="{BB962C8B-B14F-4D97-AF65-F5344CB8AC3E}">
        <p14:creationId xmlns:p14="http://schemas.microsoft.com/office/powerpoint/2010/main" val="41078932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3.12.14"/>
  <p:tag name="AS_TITLE" val="Aspose.Slides for .NET 4.0 Client Profile"/>
  <p:tag name="AS_VERSION" val="23.12"/>
</p:tagLst>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00B0F0"/>
      </a:accent1>
      <a:accent2>
        <a:srgbClr val="00B050"/>
      </a:accent2>
      <a:accent3>
        <a:srgbClr val="777777"/>
      </a:accent3>
      <a:accent4>
        <a:srgbClr val="1F497D"/>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StyleTemplate-BasicBlue.potx" id="{C81256FE-1E14-4EB5-BC65-598A05D96089}" vid="{EDAB1017-5A87-4C52-AA44-BD20002C10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2744EBF4E97F4EAA2C6BBCB0C5EABD" ma:contentTypeVersion="0" ma:contentTypeDescription="Create a new document." ma:contentTypeScope="" ma:versionID="9f589f135ac44084dc207c66af5573f2">
  <xsd:schema xmlns:xsd="http://www.w3.org/2001/XMLSchema" xmlns:xs="http://www.w3.org/2001/XMLSchema" xmlns:p="http://schemas.microsoft.com/office/2006/metadata/properties" targetNamespace="http://schemas.microsoft.com/office/2006/metadata/properties" ma:root="true" ma:fieldsID="376c5b42eefc51374681460b7f0ef9a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3BF029-B113-454E-BA24-7DFAD2987406}">
  <ds:schemaRefs>
    <ds:schemaRef ds:uri="http://schemas.microsoft.com/sharepoint/v3/contenttype/forms"/>
  </ds:schemaRefs>
</ds:datastoreItem>
</file>

<file path=customXml/itemProps2.xml><?xml version="1.0" encoding="utf-8"?>
<ds:datastoreItem xmlns:ds="http://schemas.openxmlformats.org/officeDocument/2006/customXml" ds:itemID="{DDC6BE4C-EE29-4AD8-9D99-FCE35DC6C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3CD868F-2ED7-480D-B660-A83E6E6E3A3A}">
  <ds:schemaRef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4442</TotalTime>
  <Words>8159</Words>
  <Application>Microsoft Office PowerPoint</Application>
  <PresentationFormat>On-screen Show (4:3)</PresentationFormat>
  <Paragraphs>772</Paragraphs>
  <Slides>41</Slides>
  <Notes>41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41</vt:i4>
      </vt:variant>
    </vt:vector>
  </HeadingPairs>
  <TitlesOfParts>
    <vt:vector size="55" baseType="lpstr">
      <vt:lpstr>Malgun Gothic</vt:lpstr>
      <vt:lpstr>ＭＳ Ｐゴシック</vt:lpstr>
      <vt:lpstr>Aptos</vt:lpstr>
      <vt:lpstr>Arial</vt:lpstr>
      <vt:lpstr>Calibri</vt:lpstr>
      <vt:lpstr>Calibri Light</vt:lpstr>
      <vt:lpstr>Century Gothic</vt:lpstr>
      <vt:lpstr>Franklin Gothic Medium</vt:lpstr>
      <vt:lpstr>Segoe UI</vt:lpstr>
      <vt:lpstr>Symbol</vt:lpstr>
      <vt:lpstr>Times New Roman</vt:lpstr>
      <vt:lpstr>Wingdings</vt:lpstr>
      <vt:lpstr>1_Office Theme</vt:lpstr>
      <vt:lpstr>Office Theme</vt:lpstr>
      <vt:lpstr>2027 Employee Benefits</vt:lpstr>
      <vt:lpstr>Key Information</vt:lpstr>
      <vt:lpstr>Open Enrollment</vt:lpstr>
      <vt:lpstr>2027 Changes</vt:lpstr>
      <vt:lpstr>Medical/Rx </vt:lpstr>
      <vt:lpstr>Medical – Plan Highlights</vt:lpstr>
      <vt:lpstr>Prescription Drug– Plan Highlights </vt:lpstr>
      <vt:lpstr>CarelonRx Maintenance 90 Program</vt:lpstr>
      <vt:lpstr>CarelonRx Cost Relief Drug Program</vt:lpstr>
      <vt:lpstr>Services to keep in mind…</vt:lpstr>
      <vt:lpstr>How to Choose My Plan</vt:lpstr>
      <vt:lpstr>Anthem Wellness Program </vt:lpstr>
      <vt:lpstr>See a doctor wherever, whenever.</vt:lpstr>
      <vt:lpstr>Lark Diabetes Prevention Program</vt:lpstr>
      <vt:lpstr>SWORD Program</vt:lpstr>
      <vt:lpstr>Bloom</vt:lpstr>
      <vt:lpstr>PowerPoint Presentation</vt:lpstr>
      <vt:lpstr>PowerPoint Presentation</vt:lpstr>
      <vt:lpstr>Spending Accounts </vt:lpstr>
      <vt:lpstr> Health Savings Account (HSA)</vt:lpstr>
      <vt:lpstr>Flexible Spending Accounts</vt:lpstr>
      <vt:lpstr>Flexible Spending Accounts</vt:lpstr>
      <vt:lpstr>Dependent Care FSA Plan</vt:lpstr>
      <vt:lpstr>Dental </vt:lpstr>
      <vt:lpstr>Dental - Benefit Highlights </vt:lpstr>
      <vt:lpstr>Vision </vt:lpstr>
      <vt:lpstr>Vision – Benefit Highlights</vt:lpstr>
      <vt:lpstr>Life and disability benefits </vt:lpstr>
      <vt:lpstr>Basic Life/AD&amp;D </vt:lpstr>
      <vt:lpstr>Voluntary Life Insurance </vt:lpstr>
      <vt:lpstr>Long Term Disability </vt:lpstr>
      <vt:lpstr>Mutual Solutions Hearing Discount Program</vt:lpstr>
      <vt:lpstr>Supplemental plans  </vt:lpstr>
      <vt:lpstr>Supplemental Plans</vt:lpstr>
      <vt:lpstr>Resources</vt:lpstr>
      <vt:lpstr>PowerPoint Presentation</vt:lpstr>
      <vt:lpstr>Benefits Mobile App  </vt:lpstr>
      <vt:lpstr>PowerPoint Presentation</vt:lpstr>
      <vt:lpstr>Benefit Resource Center</vt:lpstr>
      <vt:lpstr>Website Links Clermont County Employee Benefit Website: www.hr.clermontcountyohio.gov  </vt:lpstr>
      <vt:lpstr>Thank you!! Thank you for your participation in this year’s open enrollment presentation.</vt:lpstr>
    </vt:vector>
  </TitlesOfParts>
  <Company>Wells Fargo &amp; 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Presentations</dc:title>
  <dc:subject>Confidential</dc:subject>
  <dc:creator>Strength, Paul</dc:creator>
  <cp:keywords>Zb3&gt;J'&lt;;U[`R&amp;?3nPTuOVmhKa</cp:keywords>
  <cp:lastModifiedBy>Igo, Teresa</cp:lastModifiedBy>
  <cp:revision>612</cp:revision>
  <dcterms:created xsi:type="dcterms:W3CDTF">2016-09-06T20:12:39Z</dcterms:created>
  <dcterms:modified xsi:type="dcterms:W3CDTF">2026-10-07T12:26:06Z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0x010100E92744EBF4E97F4EAA2C6BBCB0C5EABD</vt:lpwstr>
  </property>
  <property fmtid="{D5CDD505-2E9C-101B-9397-08002B2CF9AE}" pid="3" name="MSIP_Label_defa4170-0d19-0005-0004-bc88714345d2_Enabled">
    <vt:lpwstr>true</vt:lpwstr>
  </property>
  <property fmtid="{D5CDD505-2E9C-101B-9397-08002B2CF9AE}" pid="4" name="MSIP_Label_defa4170-0d19-0005-0004-bc88714345d2_SetDate">
    <vt:lpwstr>2026-10-07T11:48:54Z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09830762-c266-4f4e-bb2b-4cc429c0a4b2</vt:lpwstr>
  </property>
  <property fmtid="{D5CDD505-2E9C-101B-9397-08002B2CF9AE}" pid="8" name="MSIP_Label_defa4170-0d19-0005-0004-bc88714345d2_ActionId">
    <vt:lpwstr>a407e226-eb07-4183-b28b-263466fd3fc9</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ies>
</file>